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AA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69"/>
    <p:restoredTop sz="94551" autoAdjust="0"/>
  </p:normalViewPr>
  <p:slideViewPr>
    <p:cSldViewPr snapToGrid="0" snapToObjects="1">
      <p:cViewPr>
        <p:scale>
          <a:sx n="100" d="100"/>
          <a:sy n="100" d="100"/>
        </p:scale>
        <p:origin x="520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378BD-5F2C-6D49-B47D-48289E996728}" type="datetimeFigureOut">
              <a:rPr lang="en-US" smtClean="0"/>
              <a:t>4/6/17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296CD-5248-8142-8BF6-1EF7AA4A2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56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References: </a:t>
            </a:r>
          </a:p>
          <a:p>
            <a:endParaRPr lang="en-US" dirty="0" smtClean="0"/>
          </a:p>
          <a:p>
            <a:r>
              <a:rPr lang="en-US" dirty="0" smtClean="0"/>
              <a:t>Braun, Scott A., R. </a:t>
            </a:r>
            <a:r>
              <a:rPr lang="en-US" dirty="0" err="1" smtClean="0"/>
              <a:t>Kakar</a:t>
            </a:r>
            <a:r>
              <a:rPr lang="en-US" dirty="0" smtClean="0"/>
              <a:t>, E. </a:t>
            </a:r>
            <a:r>
              <a:rPr lang="en-US" dirty="0" err="1" smtClean="0"/>
              <a:t>Zipser</a:t>
            </a:r>
            <a:r>
              <a:rPr lang="en-US" dirty="0" smtClean="0"/>
              <a:t>,</a:t>
            </a:r>
            <a:r>
              <a:rPr lang="en-US" baseline="0" dirty="0" smtClean="0"/>
              <a:t> G. </a:t>
            </a:r>
            <a:r>
              <a:rPr lang="en-US" baseline="0" dirty="0" err="1" smtClean="0"/>
              <a:t>Heymsfield</a:t>
            </a:r>
            <a:r>
              <a:rPr lang="en-US" baseline="0" dirty="0" smtClean="0"/>
              <a:t>, C. Albers, S. Brown, S. L. </a:t>
            </a:r>
            <a:r>
              <a:rPr lang="en-US" baseline="0" dirty="0" err="1" smtClean="0"/>
              <a:t>Durden</a:t>
            </a:r>
            <a:r>
              <a:rPr lang="en-US" baseline="0" dirty="0" smtClean="0"/>
              <a:t>, S. </a:t>
            </a:r>
            <a:r>
              <a:rPr lang="en-US" baseline="0" dirty="0" err="1" smtClean="0"/>
              <a:t>Guimond</a:t>
            </a:r>
            <a:r>
              <a:rPr lang="en-US" baseline="0" dirty="0" smtClean="0"/>
              <a:t>, J. Halverson, A. </a:t>
            </a:r>
            <a:r>
              <a:rPr lang="en-US" baseline="0" dirty="0" err="1" smtClean="0"/>
              <a:t>Heymsfield</a:t>
            </a:r>
            <a:r>
              <a:rPr lang="en-US" baseline="0" dirty="0" smtClean="0"/>
              <a:t>, S. Ismail, B. </a:t>
            </a:r>
            <a:r>
              <a:rPr lang="en-US" baseline="0" dirty="0" err="1" smtClean="0"/>
              <a:t>Lambrigsten</a:t>
            </a:r>
            <a:r>
              <a:rPr lang="en-US" baseline="0" dirty="0" smtClean="0"/>
              <a:t>, T. Miller, S. </a:t>
            </a:r>
            <a:r>
              <a:rPr lang="en-US" baseline="0" dirty="0" err="1" smtClean="0"/>
              <a:t>Tanelli</a:t>
            </a:r>
            <a:r>
              <a:rPr lang="en-US" baseline="0" dirty="0" smtClean="0"/>
              <a:t>, J. Thomas, and J. </a:t>
            </a:r>
            <a:r>
              <a:rPr lang="en-US" baseline="0" dirty="0" err="1" smtClean="0"/>
              <a:t>Zawislak</a:t>
            </a:r>
            <a:r>
              <a:rPr lang="en-US" baseline="0" dirty="0" smtClean="0"/>
              <a:t>, 2013: NASA’s Genesis and Rapid Intensification Processes (GRIP) Field Experiment. </a:t>
            </a:r>
            <a:r>
              <a:rPr lang="en-US" i="1" baseline="0" dirty="0" smtClean="0"/>
              <a:t>Bulletin of the American Meteorological Society, </a:t>
            </a:r>
            <a:r>
              <a:rPr lang="en-US" i="0" baseline="0" dirty="0" smtClean="0"/>
              <a:t>345-363. http://</a:t>
            </a:r>
            <a:r>
              <a:rPr lang="en-US" i="0" baseline="0" dirty="0" err="1" smtClean="0"/>
              <a:t>journals.ametsoc.org</a:t>
            </a:r>
            <a:r>
              <a:rPr lang="en-US" i="0" baseline="0" dirty="0" smtClean="0"/>
              <a:t>/</a:t>
            </a:r>
            <a:r>
              <a:rPr lang="en-US" i="0" baseline="0" dirty="0" err="1" smtClean="0"/>
              <a:t>doi</a:t>
            </a:r>
            <a:r>
              <a:rPr lang="en-US" i="0" baseline="0" dirty="0" smtClean="0"/>
              <a:t>/</a:t>
            </a:r>
            <a:r>
              <a:rPr lang="en-US" i="0" baseline="0" dirty="0" err="1" smtClean="0"/>
              <a:t>pdf</a:t>
            </a:r>
            <a:r>
              <a:rPr lang="en-US" i="0" baseline="0" dirty="0" smtClean="0"/>
              <a:t>/10.1175/BAMS-D-11-00232.1 </a:t>
            </a:r>
          </a:p>
          <a:p>
            <a:endParaRPr lang="en-US" i="0" baseline="0" dirty="0" smtClean="0"/>
          </a:p>
          <a:p>
            <a:r>
              <a:rPr lang="en-US" dirty="0" smtClean="0"/>
              <a:t>Wang, </a:t>
            </a:r>
            <a:r>
              <a:rPr lang="en-US" dirty="0" err="1" smtClean="0"/>
              <a:t>Zhuo</a:t>
            </a:r>
            <a:r>
              <a:rPr lang="en-US" dirty="0" smtClean="0"/>
              <a:t>, M.</a:t>
            </a:r>
            <a:r>
              <a:rPr lang="en-US" baseline="0" dirty="0" smtClean="0"/>
              <a:t> T. Montgomery, C. Fritz, 2012: A First Look at the Structure of the Wave Pouch during the 2009 PREDICT-GRIP Dry Runs over the Atlantic. </a:t>
            </a:r>
            <a:r>
              <a:rPr lang="en-US" i="1" baseline="0" dirty="0" smtClean="0"/>
              <a:t>Monthly Weather Review, </a:t>
            </a:r>
            <a:r>
              <a:rPr lang="en-US" b="1" i="0" baseline="0" dirty="0" smtClean="0"/>
              <a:t>140</a:t>
            </a:r>
            <a:r>
              <a:rPr lang="en-US" b="0" i="0" baseline="0" dirty="0" smtClean="0"/>
              <a:t>, 1144-1163. http://</a:t>
            </a:r>
            <a:r>
              <a:rPr lang="en-US" b="0" i="0" baseline="0" dirty="0" err="1" smtClean="0"/>
              <a:t>journals.ametsoc.org</a:t>
            </a:r>
            <a:r>
              <a:rPr lang="en-US" b="0" i="0" baseline="0" dirty="0" smtClean="0"/>
              <a:t>/</a:t>
            </a:r>
            <a:r>
              <a:rPr lang="en-US" b="0" i="0" baseline="0" dirty="0" err="1" smtClean="0"/>
              <a:t>doi</a:t>
            </a:r>
            <a:r>
              <a:rPr lang="en-US" b="0" i="0" baseline="0" dirty="0" smtClean="0"/>
              <a:t>/</a:t>
            </a:r>
            <a:r>
              <a:rPr lang="en-US" b="0" i="0" baseline="0" dirty="0" err="1" smtClean="0"/>
              <a:t>pdf</a:t>
            </a:r>
            <a:r>
              <a:rPr lang="en-US" b="0" i="0" baseline="0" dirty="0" smtClean="0"/>
              <a:t>/10.1175/MWR-D-10-05063.1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296CD-5248-8142-8BF6-1EF7AA4A26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05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FC44-530C-ED4A-B16E-365F770E86D5}" type="datetimeFigureOut">
              <a:rPr lang="en-US" smtClean="0"/>
              <a:t>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C314-B865-3644-A2BB-4C553B6FD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71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FC44-530C-ED4A-B16E-365F770E86D5}" type="datetimeFigureOut">
              <a:rPr lang="en-US" smtClean="0"/>
              <a:t>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C314-B865-3644-A2BB-4C553B6FD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51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FC44-530C-ED4A-B16E-365F770E86D5}" type="datetimeFigureOut">
              <a:rPr lang="en-US" smtClean="0"/>
              <a:t>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C314-B865-3644-A2BB-4C553B6FD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65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FC44-530C-ED4A-B16E-365F770E86D5}" type="datetimeFigureOut">
              <a:rPr lang="en-US" smtClean="0"/>
              <a:t>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C314-B865-3644-A2BB-4C553B6FD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59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FC44-530C-ED4A-B16E-365F770E86D5}" type="datetimeFigureOut">
              <a:rPr lang="en-US" smtClean="0"/>
              <a:t>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C314-B865-3644-A2BB-4C553B6FD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FC44-530C-ED4A-B16E-365F770E86D5}" type="datetimeFigureOut">
              <a:rPr lang="en-US" smtClean="0"/>
              <a:t>4/6/17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C314-B865-3644-A2BB-4C553B6FD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683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FC44-530C-ED4A-B16E-365F770E86D5}" type="datetimeFigureOut">
              <a:rPr lang="en-US" smtClean="0"/>
              <a:t>4/6/17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C314-B865-3644-A2BB-4C553B6FD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39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FC44-530C-ED4A-B16E-365F770E86D5}" type="datetimeFigureOut">
              <a:rPr lang="en-US" smtClean="0"/>
              <a:t>4/6/17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C314-B865-3644-A2BB-4C553B6FD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95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FC44-530C-ED4A-B16E-365F770E86D5}" type="datetimeFigureOut">
              <a:rPr lang="en-US" smtClean="0"/>
              <a:t>4/6/17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C314-B865-3644-A2BB-4C553B6FD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1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FC44-530C-ED4A-B16E-365F770E86D5}" type="datetimeFigureOut">
              <a:rPr lang="en-US" smtClean="0"/>
              <a:t>4/6/17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C314-B865-3644-A2BB-4C553B6FD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86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FC44-530C-ED4A-B16E-365F770E86D5}" type="datetimeFigureOut">
              <a:rPr lang="en-US" smtClean="0"/>
              <a:t>4/6/17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C314-B865-3644-A2BB-4C553B6FD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17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CFC44-530C-ED4A-B16E-365F770E86D5}" type="datetimeFigureOut">
              <a:rPr lang="en-US" smtClean="0"/>
              <a:t>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5C314-B865-3644-A2BB-4C553B6FD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829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amesh.kakar@nasa.gov" TargetMode="External"/><Relationship Id="rId4" Type="http://schemas.openxmlformats.org/officeDocument/2006/relationships/hyperlink" Target="https://www.nasa.gov/mission_pages/hurricanes/missions/grip/main/" TargetMode="External"/><Relationship Id="rId5" Type="http://schemas.openxmlformats.org/officeDocument/2006/relationships/image" Target="../media/image1.jpg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3352108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50704" y="366355"/>
            <a:ext cx="285036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effectLst/>
                <a:latin typeface="Helvetica Neue" charset="0"/>
                <a:ea typeface="Helvetica Neue" charset="0"/>
                <a:cs typeface="Helvetica Neue" charset="0"/>
              </a:rPr>
              <a:t>Focus Area: Weather</a:t>
            </a:r>
            <a:endParaRPr lang="en-US" sz="1400" dirty="0" smtClean="0">
              <a:solidFill>
                <a:schemeClr val="bg1"/>
              </a:solidFill>
              <a:effectLst/>
              <a:latin typeface="Helvetica Neue" charset="0"/>
              <a:ea typeface="Helvetica Neue" charset="0"/>
              <a:cs typeface="Helvetica Neue" charset="0"/>
            </a:endParaRPr>
          </a:p>
          <a:p>
            <a:endParaRPr lang="en-US" sz="1400" dirty="0" smtClean="0">
              <a:solidFill>
                <a:schemeClr val="bg1"/>
              </a:solidFill>
              <a:effectLst/>
              <a:latin typeface="Helvetica Neue" charset="0"/>
              <a:ea typeface="Helvetica Neue" charset="0"/>
              <a:cs typeface="Helvetica Neue" charset="0"/>
            </a:endParaRPr>
          </a:p>
          <a:p>
            <a:r>
              <a:rPr lang="en-US" sz="1400" b="1" dirty="0" smtClean="0">
                <a:solidFill>
                  <a:schemeClr val="bg1"/>
                </a:solidFill>
                <a:effectLst/>
                <a:latin typeface="Helvetica Neue" charset="0"/>
                <a:ea typeface="Helvetica Neue" charset="0"/>
                <a:cs typeface="Helvetica Neue" charset="0"/>
              </a:rPr>
              <a:t>Fast Facts</a:t>
            </a:r>
            <a:endParaRPr lang="en-US" sz="1200" dirty="0" smtClean="0">
              <a:solidFill>
                <a:schemeClr val="bg1"/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15 August - 30 September 2010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First scientific campaign to use large unmanned aircraft for hurricane studies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Measured vertical and horizontal wind speeds, precipitation, pressure, temperature, and humidity in and around hurricanes</a:t>
            </a:r>
            <a:endParaRPr lang="en-US" sz="1400" dirty="0" smtClean="0">
              <a:solidFill>
                <a:schemeClr val="bg1"/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sz="1100" dirty="0" smtClean="0">
              <a:solidFill>
                <a:schemeClr val="bg1"/>
              </a:solidFill>
              <a:effectLst/>
              <a:latin typeface="Helvetica Neue" charset="0"/>
              <a:ea typeface="Helvetica Neue" charset="0"/>
              <a:cs typeface="Helvetica Neue" charset="0"/>
            </a:endParaRPr>
          </a:p>
          <a:p>
            <a:r>
              <a:rPr lang="en-US" sz="1400" b="1" dirty="0" smtClean="0">
                <a:solidFill>
                  <a:schemeClr val="bg1"/>
                </a:solidFill>
                <a:effectLst/>
                <a:latin typeface="Helvetica Neue" charset="0"/>
                <a:ea typeface="Helvetica Neue" charset="0"/>
                <a:cs typeface="Helvetica Neue" charset="0"/>
              </a:rPr>
              <a:t>Research Questions Addressed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To what extent are storm intensification processes predictable?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What </a:t>
            </a:r>
            <a:r>
              <a:rPr lang="en-US" sz="1200" dirty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can we do to improve the capability to predict weather and extreme weather events?</a:t>
            </a:r>
          </a:p>
          <a:p>
            <a:pPr marL="285750" indent="-285750">
              <a:buFont typeface="Arial" charset="0"/>
              <a:buChar char="•"/>
            </a:pPr>
            <a:endParaRPr lang="en-US" sz="1400" dirty="0" smtClean="0">
              <a:solidFill>
                <a:schemeClr val="bg1"/>
              </a:solidFill>
              <a:effectLst/>
              <a:latin typeface="Helvetica Neue" charset="0"/>
              <a:ea typeface="Helvetica Neue" charset="0"/>
              <a:cs typeface="Helvetica Neue" charset="0"/>
            </a:endParaRPr>
          </a:p>
          <a:p>
            <a:r>
              <a:rPr lang="en-US" sz="1400" b="1" dirty="0" smtClean="0">
                <a:solidFill>
                  <a:schemeClr val="bg1"/>
                </a:solidFill>
                <a:effectLst/>
                <a:latin typeface="Helvetica Neue" charset="0"/>
                <a:ea typeface="Helvetica Neue" charset="0"/>
                <a:cs typeface="Helvetica Neue" charset="0"/>
              </a:rPr>
              <a:t>Follow-up </a:t>
            </a:r>
            <a:r>
              <a:rPr lang="en-US" sz="1400" b="1" dirty="0" smtClean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M</a:t>
            </a:r>
            <a:r>
              <a:rPr lang="en-US" sz="1400" b="1" dirty="0" smtClean="0">
                <a:solidFill>
                  <a:schemeClr val="bg1"/>
                </a:solidFill>
                <a:effectLst/>
                <a:latin typeface="Helvetica Neue" charset="0"/>
                <a:ea typeface="Helvetica Neue" charset="0"/>
                <a:cs typeface="Helvetica Neue" charset="0"/>
              </a:rPr>
              <a:t>issions</a:t>
            </a:r>
            <a:endParaRPr lang="en-US" sz="1400" b="1" dirty="0">
              <a:solidFill>
                <a:schemeClr val="bg1"/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effectLst/>
                <a:latin typeface="Helvetica Neue" charset="0"/>
                <a:ea typeface="Helvetica Neue" charset="0"/>
                <a:cs typeface="Helvetica Neue" charset="0"/>
              </a:rPr>
              <a:t>Hurricane and Severe Storm Sentinel (HS3): </a:t>
            </a:r>
            <a:r>
              <a:rPr lang="en-US" sz="1200" dirty="0" smtClean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2012-2014</a:t>
            </a:r>
            <a:endParaRPr lang="en-US" sz="1200" dirty="0" smtClean="0">
              <a:solidFill>
                <a:schemeClr val="bg1"/>
              </a:solidFill>
              <a:effectLst/>
              <a:latin typeface="Helvetica Neue" charset="0"/>
              <a:ea typeface="Helvetica Neue" charset="0"/>
              <a:cs typeface="Helvetica Neue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sz="1200" dirty="0">
              <a:solidFill>
                <a:schemeClr val="bg1"/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r>
              <a:rPr lang="en-US" sz="1400" b="1" dirty="0" smtClean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For More Information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Ramesh </a:t>
            </a:r>
            <a:r>
              <a:rPr lang="en-US" sz="1200" dirty="0" err="1" smtClean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Kakar</a:t>
            </a:r>
            <a:r>
              <a:rPr lang="en-US" sz="1200" dirty="0" smtClean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 (</a:t>
            </a:r>
            <a:r>
              <a:rPr lang="en-US" sz="1200" dirty="0" smtClean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  <a:hlinkClick r:id="rId3"/>
              </a:rPr>
              <a:t>ramesh.kakar@nasa.gov</a:t>
            </a:r>
            <a:r>
              <a:rPr lang="en-US" sz="1200" dirty="0" smtClean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  <a:hlinkClick r:id="rId4"/>
              </a:rPr>
              <a:t>https://www.nasa.gov/mission_pages/hurricanes/missions/grip/main</a:t>
            </a:r>
            <a:r>
              <a:rPr lang="en-US" sz="1200" dirty="0" smtClean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  <a:hlinkClick r:id="rId4"/>
              </a:rPr>
              <a:t>/</a:t>
            </a:r>
            <a:r>
              <a:rPr lang="en-US" sz="1200" dirty="0" smtClean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 </a:t>
            </a:r>
            <a:endParaRPr lang="en-US" sz="1200" dirty="0" smtClean="0">
              <a:solidFill>
                <a:schemeClr val="bg1"/>
              </a:solidFill>
              <a:effectLst/>
              <a:latin typeface="Helvetica Neue" charset="0"/>
              <a:ea typeface="Helvetica Neue" charset="0"/>
              <a:cs typeface="Helvetica Neue" charset="0"/>
            </a:endParaRPr>
          </a:p>
          <a:p>
            <a:endParaRPr lang="en-US" sz="1200" dirty="0" smtClean="0">
              <a:solidFill>
                <a:schemeClr val="bg1"/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endParaRPr lang="en-US" sz="1100" dirty="0">
              <a:solidFill>
                <a:schemeClr val="bg1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44207" y="154572"/>
            <a:ext cx="14949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Helvetica Neue" charset="0"/>
                <a:ea typeface="Helvetica Neue" charset="0"/>
                <a:cs typeface="Helvetica Neue" charset="0"/>
              </a:rPr>
              <a:t>GRIP</a:t>
            </a:r>
            <a:endParaRPr lang="en-US" sz="4000" b="1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21929" y="198114"/>
            <a:ext cx="4882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The Genesis and Rapid Intensification Processes (GRIP) campaign studied the physical and environmental processes that affect the lifecycle of Atlantic hurricanes from formation to dissipation. </a:t>
            </a:r>
            <a:endParaRPr lang="en-US" sz="12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764478" y="1002349"/>
            <a:ext cx="84275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042228" y="3956978"/>
            <a:ext cx="78449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effectLst/>
                <a:latin typeface="Helvetica Neue" charset="0"/>
                <a:ea typeface="Helvetica Neue" charset="0"/>
                <a:cs typeface="Helvetica Neue" charset="0"/>
              </a:rPr>
              <a:t>What did we learn?</a:t>
            </a:r>
            <a:endParaRPr lang="en-US" sz="12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The Saharan air layer (SAL) does not necessarily prevent very intense hurricanes from forming. </a:t>
            </a:r>
            <a:endParaRPr lang="en-US" sz="12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200" dirty="0" smtClean="0">
                <a:effectLst/>
                <a:latin typeface="Helvetica Neue" charset="0"/>
                <a:ea typeface="Helvetica Neue" charset="0"/>
                <a:cs typeface="Helvetica Neue" charset="0"/>
              </a:rPr>
              <a:t>A “deep wave pouch” of moist air is important, and </a:t>
            </a: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most likely necessary, </a:t>
            </a: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for </a:t>
            </a: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hurricane genesis.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200" dirty="0" smtClean="0">
                <a:effectLst/>
                <a:latin typeface="Helvetica Neue" charset="0"/>
                <a:ea typeface="Helvetica Neue" charset="0"/>
                <a:cs typeface="Helvetica Neue" charset="0"/>
              </a:rPr>
              <a:t>Further proof was observed that convective bursts are helpful in hurricane formation. </a:t>
            </a:r>
            <a:endParaRPr lang="en-US" sz="1200" dirty="0" smtClean="0">
              <a:effectLst/>
              <a:latin typeface="Helvetica Neue" charset="0"/>
              <a:ea typeface="Helvetica Neue" charset="0"/>
              <a:cs typeface="Helvetica Neue" charset="0"/>
            </a:endParaRPr>
          </a:p>
          <a:p>
            <a:endParaRPr lang="en-US" sz="1200" dirty="0" smtClean="0">
              <a:effectLst/>
              <a:latin typeface="Helvetica Neue" charset="0"/>
              <a:ea typeface="Helvetica Neue" charset="0"/>
              <a:cs typeface="Helvetica Neue" charset="0"/>
            </a:endParaRPr>
          </a:p>
          <a:p>
            <a:r>
              <a:rPr lang="en-US" dirty="0" smtClean="0">
                <a:effectLst/>
                <a:latin typeface="Helvetica Neue" charset="0"/>
                <a:ea typeface="Helvetica Neue" charset="0"/>
                <a:cs typeface="Helvetica Neue" charset="0"/>
              </a:rPr>
              <a:t>Why is it important?</a:t>
            </a:r>
            <a:endParaRPr lang="en-US" sz="1200" dirty="0" smtClean="0">
              <a:effectLst/>
              <a:latin typeface="Helvetica Neue" charset="0"/>
              <a:ea typeface="Helvetica Neue" charset="0"/>
              <a:cs typeface="Helvetica Neue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200" dirty="0" smtClean="0">
                <a:effectLst/>
                <a:latin typeface="Helvetica Neue" charset="0"/>
                <a:ea typeface="Helvetica Neue" charset="0"/>
                <a:cs typeface="Helvetica Neue" charset="0"/>
              </a:rPr>
              <a:t>These observations can be used to improve our modeling and predictive capabilities—especially for hurricane intensity, which is currently difficult to </a:t>
            </a: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predict</a:t>
            </a:r>
            <a:r>
              <a:rPr lang="en-US" sz="1200" dirty="0" smtClean="0">
                <a:effectLst/>
                <a:latin typeface="Helvetica Neue" charset="0"/>
                <a:ea typeface="Helvetica Neue" charset="0"/>
                <a:cs typeface="Helvetica Neue" charset="0"/>
              </a:rPr>
              <a:t>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This information can ultimately be applied to National Weather Service forecasts to help emergency managers, businesses, elected officials, and the public anticipate and respond to hurricanes.</a:t>
            </a:r>
            <a:endParaRPr lang="en-US" sz="1200" dirty="0" smtClean="0">
              <a:effectLst/>
              <a:latin typeface="Helvetica Neue" charset="0"/>
              <a:ea typeface="Helvetica Neue" charset="0"/>
              <a:cs typeface="Helvetica Neue" charset="0"/>
            </a:endParaRPr>
          </a:p>
          <a:p>
            <a:endParaRPr lang="en-US" dirty="0" smtClean="0">
              <a:effectLst/>
              <a:latin typeface="Helvetica Neue" charset="0"/>
              <a:ea typeface="Helvetica Neue" charset="0"/>
              <a:cs typeface="Helvetica Neue" charset="0"/>
            </a:endParaRPr>
          </a:p>
          <a:p>
            <a:endParaRPr lang="en-US" dirty="0" smtClean="0">
              <a:latin typeface="Helvetica Neue" charset="0"/>
              <a:ea typeface="Helvetica Neue" charset="0"/>
              <a:cs typeface="Helvetica Neue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779" y="1221911"/>
            <a:ext cx="7770421" cy="238860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4073237" y="3655906"/>
            <a:ext cx="76925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 picture of the Global Hawk—the unmanned aircraft used for the first time to study hurricanes during the GRIP mission</a:t>
            </a:r>
            <a:endParaRPr lang="en-US" sz="10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1639" y="152637"/>
            <a:ext cx="834169" cy="709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89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400</Words>
  <Application>Microsoft Macintosh PowerPoint</Application>
  <PresentationFormat>Widescreen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Helvetica Neue</vt:lpstr>
      <vt:lpstr>Arial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Abigail Seadler</dc:creator>
  <cp:keywords/>
  <dc:description/>
  <cp:lastModifiedBy>Abigail Seadler</cp:lastModifiedBy>
  <cp:revision>105</cp:revision>
  <dcterms:created xsi:type="dcterms:W3CDTF">2017-02-27T14:32:57Z</dcterms:created>
  <dcterms:modified xsi:type="dcterms:W3CDTF">2017-04-06T13:59:28Z</dcterms:modified>
  <cp:category/>
</cp:coreProperties>
</file>