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24"/>
  </p:normalViewPr>
  <p:slideViewPr>
    <p:cSldViewPr snapToGrid="0" snapToObjects="1">
      <p:cViewPr varScale="1">
        <p:scale>
          <a:sx n="160" d="100"/>
          <a:sy n="160" d="100"/>
        </p:scale>
        <p:origin x="-120"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40"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41"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42"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43" name="PlaceHolder 5"/>
          <p:cNvSpPr>
            <a:spLocks noGrp="1"/>
          </p:cNvSpPr>
          <p:nvPr>
            <p:ph type="sldNum"/>
          </p:nvPr>
        </p:nvSpPr>
        <p:spPr>
          <a:xfrm>
            <a:off x="4399200" y="9555480"/>
            <a:ext cx="3372840" cy="502560"/>
          </a:xfrm>
          <a:prstGeom prst="rect">
            <a:avLst/>
          </a:prstGeom>
        </p:spPr>
        <p:txBody>
          <a:bodyPr lIns="0" tIns="0" rIns="0" bIns="0" anchor="b"/>
          <a:lstStyle/>
          <a:p>
            <a:pPr algn="r"/>
            <a:fld id="{B1F0A64C-4E14-402B-8787-EA6A73B6C6A9}"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715013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PlaceHolder 1"/>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
        <p:nvSpPr>
          <p:cNvPr id="54" name="TextShape 2"/>
          <p:cNvSpPr txBox="1"/>
          <p:nvPr/>
        </p:nvSpPr>
        <p:spPr>
          <a:xfrm>
            <a:off x="3884760" y="8685360"/>
            <a:ext cx="2971440" cy="458280"/>
          </a:xfrm>
          <a:prstGeom prst="rect">
            <a:avLst/>
          </a:prstGeom>
          <a:noFill/>
          <a:ln>
            <a:noFill/>
          </a:ln>
        </p:spPr>
        <p:txBody>
          <a:bodyPr anchor="b"/>
          <a:lstStyle/>
          <a:p>
            <a:pPr algn="r">
              <a:lnSpc>
                <a:spcPct val="100000"/>
              </a:lnSpc>
            </a:pPr>
            <a:fld id="{9D14AD28-3997-43CD-8D07-EB93771F813F}" type="slidenum">
              <a:rPr lang="en-US" sz="1200" b="0" strike="noStrike" spc="-1">
                <a:solidFill>
                  <a:srgbClr val="000000"/>
                </a:solidFill>
                <a:uFill>
                  <a:solidFill>
                    <a:srgbClr val="FFFFFF"/>
                  </a:solidFill>
                </a:uFill>
                <a:latin typeface="+mn-lt"/>
                <a:ea typeface="+mn-ea"/>
              </a:rPr>
              <a:t>1</a:t>
            </a:fld>
            <a:endParaRPr lang="en-US" sz="1400" b="0" strike="noStrike" spc="-1">
              <a:solidFill>
                <a:srgbClr val="000000"/>
              </a:solidFill>
              <a:uFill>
                <a:solidFill>
                  <a:srgbClr val="FFFFFF"/>
                </a:solidFill>
              </a:u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7" name="PlaceHolder 2"/>
          <p:cNvSpPr>
            <a:spLocks noGrp="1"/>
          </p:cNvSpPr>
          <p:nvPr>
            <p:ph type="body"/>
          </p:nvPr>
        </p:nvSpPr>
        <p:spPr>
          <a:xfrm>
            <a:off x="609480" y="1604520"/>
            <a:ext cx="1097244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8" name="PlaceHolder 3"/>
          <p:cNvSpPr>
            <a:spLocks noGrp="1"/>
          </p:cNvSpPr>
          <p:nvPr>
            <p:ph type="body"/>
          </p:nvPr>
        </p:nvSpPr>
        <p:spPr>
          <a:xfrm>
            <a:off x="609480" y="3682080"/>
            <a:ext cx="1097244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0" name="PlaceHolder 2"/>
          <p:cNvSpPr>
            <a:spLocks noGrp="1"/>
          </p:cNvSpPr>
          <p:nvPr>
            <p:ph type="body"/>
          </p:nvPr>
        </p:nvSpPr>
        <p:spPr>
          <a:xfrm>
            <a:off x="60948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1" name="PlaceHolder 3"/>
          <p:cNvSpPr>
            <a:spLocks noGrp="1"/>
          </p:cNvSpPr>
          <p:nvPr>
            <p:ph type="body"/>
          </p:nvPr>
        </p:nvSpPr>
        <p:spPr>
          <a:xfrm>
            <a:off x="623196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2" name="PlaceHolder 4"/>
          <p:cNvSpPr>
            <a:spLocks noGrp="1"/>
          </p:cNvSpPr>
          <p:nvPr>
            <p:ph type="body"/>
          </p:nvPr>
        </p:nvSpPr>
        <p:spPr>
          <a:xfrm>
            <a:off x="623196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3" name="PlaceHolder 5"/>
          <p:cNvSpPr>
            <a:spLocks noGrp="1"/>
          </p:cNvSpPr>
          <p:nvPr>
            <p:ph type="body"/>
          </p:nvPr>
        </p:nvSpPr>
        <p:spPr>
          <a:xfrm>
            <a:off x="60948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5" name="PlaceHolder 2"/>
          <p:cNvSpPr>
            <a:spLocks noGrp="1"/>
          </p:cNvSpPr>
          <p:nvPr>
            <p:ph type="body"/>
          </p:nvPr>
        </p:nvSpPr>
        <p:spPr>
          <a:xfrm>
            <a:off x="609480" y="1604520"/>
            <a:ext cx="1097244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36" name="PlaceHolder 3"/>
          <p:cNvSpPr>
            <a:spLocks noGrp="1"/>
          </p:cNvSpPr>
          <p:nvPr>
            <p:ph type="body"/>
          </p:nvPr>
        </p:nvSpPr>
        <p:spPr>
          <a:xfrm>
            <a:off x="609480" y="1604520"/>
            <a:ext cx="1097244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pic>
        <p:nvPicPr>
          <p:cNvPr id="37" name="Picture 36"/>
          <p:cNvPicPr/>
          <p:nvPr/>
        </p:nvPicPr>
        <p:blipFill>
          <a:blip r:embed="rId2"/>
          <a:stretch/>
        </p:blipFill>
        <p:spPr>
          <a:xfrm>
            <a:off x="3602160" y="1604520"/>
            <a:ext cx="4986360" cy="3977280"/>
          </a:xfrm>
          <a:prstGeom prst="rect">
            <a:avLst/>
          </a:prstGeom>
          <a:ln>
            <a:noFill/>
          </a:ln>
        </p:spPr>
      </p:pic>
      <p:pic>
        <p:nvPicPr>
          <p:cNvPr id="38" name="Picture 37"/>
          <p:cNvPicPr/>
          <p:nvPr/>
        </p:nvPicPr>
        <p:blipFill>
          <a:blip r:embed="rId2"/>
          <a:stretch/>
        </p:blipFill>
        <p:spPr>
          <a:xfrm>
            <a:off x="3602160" y="1604520"/>
            <a:ext cx="4986360" cy="397728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 name="PlaceHolder 2"/>
          <p:cNvSpPr>
            <a:spLocks noGrp="1"/>
          </p:cNvSpPr>
          <p:nvPr>
            <p:ph type="body"/>
          </p:nvPr>
        </p:nvSpPr>
        <p:spPr>
          <a:xfrm>
            <a:off x="609480" y="1604520"/>
            <a:ext cx="1097244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0" name="PlaceHolder 2"/>
          <p:cNvSpPr>
            <a:spLocks noGrp="1"/>
          </p:cNvSpPr>
          <p:nvPr>
            <p:ph type="body"/>
          </p:nvPr>
        </p:nvSpPr>
        <p:spPr>
          <a:xfrm>
            <a:off x="60948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11" name="PlaceHolder 3"/>
          <p:cNvSpPr>
            <a:spLocks noGrp="1"/>
          </p:cNvSpPr>
          <p:nvPr>
            <p:ph type="body"/>
          </p:nvPr>
        </p:nvSpPr>
        <p:spPr>
          <a:xfrm>
            <a:off x="623196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1523880" y="1122480"/>
            <a:ext cx="9143640" cy="110667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5" name="PlaceHolder 2"/>
          <p:cNvSpPr>
            <a:spLocks noGrp="1"/>
          </p:cNvSpPr>
          <p:nvPr>
            <p:ph type="body"/>
          </p:nvPr>
        </p:nvSpPr>
        <p:spPr>
          <a:xfrm>
            <a:off x="60948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16" name="PlaceHolder 3"/>
          <p:cNvSpPr>
            <a:spLocks noGrp="1"/>
          </p:cNvSpPr>
          <p:nvPr>
            <p:ph type="body"/>
          </p:nvPr>
        </p:nvSpPr>
        <p:spPr>
          <a:xfrm>
            <a:off x="60948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17" name="PlaceHolder 4"/>
          <p:cNvSpPr>
            <a:spLocks noGrp="1"/>
          </p:cNvSpPr>
          <p:nvPr>
            <p:ph type="body"/>
          </p:nvPr>
        </p:nvSpPr>
        <p:spPr>
          <a:xfrm>
            <a:off x="623196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9" name="PlaceHolder 2"/>
          <p:cNvSpPr>
            <a:spLocks noGrp="1"/>
          </p:cNvSpPr>
          <p:nvPr>
            <p:ph type="body"/>
          </p:nvPr>
        </p:nvSpPr>
        <p:spPr>
          <a:xfrm>
            <a:off x="609480" y="1604520"/>
            <a:ext cx="5354280" cy="397728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0" name="PlaceHolder 3"/>
          <p:cNvSpPr>
            <a:spLocks noGrp="1"/>
          </p:cNvSpPr>
          <p:nvPr>
            <p:ph type="body"/>
          </p:nvPr>
        </p:nvSpPr>
        <p:spPr>
          <a:xfrm>
            <a:off x="623196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1" name="PlaceHolder 4"/>
          <p:cNvSpPr>
            <a:spLocks noGrp="1"/>
          </p:cNvSpPr>
          <p:nvPr>
            <p:ph type="body"/>
          </p:nvPr>
        </p:nvSpPr>
        <p:spPr>
          <a:xfrm>
            <a:off x="6231960" y="368208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523880" y="1122480"/>
            <a:ext cx="9143640" cy="238716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3" name="PlaceHolder 2"/>
          <p:cNvSpPr>
            <a:spLocks noGrp="1"/>
          </p:cNvSpPr>
          <p:nvPr>
            <p:ph type="body"/>
          </p:nvPr>
        </p:nvSpPr>
        <p:spPr>
          <a:xfrm>
            <a:off x="60948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4" name="PlaceHolder 3"/>
          <p:cNvSpPr>
            <a:spLocks noGrp="1"/>
          </p:cNvSpPr>
          <p:nvPr>
            <p:ph type="body"/>
          </p:nvPr>
        </p:nvSpPr>
        <p:spPr>
          <a:xfrm>
            <a:off x="6231960" y="1604520"/>
            <a:ext cx="535428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
        <p:nvSpPr>
          <p:cNvPr id="25" name="PlaceHolder 4"/>
          <p:cNvSpPr>
            <a:spLocks noGrp="1"/>
          </p:cNvSpPr>
          <p:nvPr>
            <p:ph type="body"/>
          </p:nvPr>
        </p:nvSpPr>
        <p:spPr>
          <a:xfrm>
            <a:off x="609480" y="3682080"/>
            <a:ext cx="10972440" cy="1896840"/>
          </a:xfrm>
          <a:prstGeom prst="rect">
            <a:avLst/>
          </a:prstGeom>
        </p:spPr>
        <p:txBody>
          <a:bodyPr lIns="0" tIns="0" rIns="0" bIns="0"/>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lstStyle/>
          <a:p>
            <a:pPr algn="ctr">
              <a:lnSpc>
                <a:spcPct val="100000"/>
              </a:lnSpc>
            </a:pPr>
            <a:r>
              <a:rPr lang="en-US" sz="6000" b="0" strike="noStrike" spc="-1">
                <a:solidFill>
                  <a:srgbClr val="000000"/>
                </a:solidFill>
                <a:uFill>
                  <a:solidFill>
                    <a:srgbClr val="FFFFFF"/>
                  </a:solidFill>
                </a:uFill>
                <a:latin typeface="Calibri Light"/>
              </a:rPr>
              <a:t>Click to edit Master title style</a:t>
            </a:r>
            <a:endParaRPr lang="en-US" sz="1800" b="0" strike="noStrike" spc="-1">
              <a:solidFill>
                <a:srgbClr val="000000"/>
              </a:solidFill>
              <a:uFill>
                <a:solidFill>
                  <a:srgbClr val="FFFFFF"/>
                </a:solidFill>
              </a:u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lstStyle/>
          <a:p>
            <a:pPr>
              <a:lnSpc>
                <a:spcPct val="100000"/>
              </a:lnSpc>
            </a:pPr>
            <a:r>
              <a:rPr lang="en-US" sz="1200" b="0" strike="noStrike" spc="-1">
                <a:solidFill>
                  <a:srgbClr val="8B8B8B"/>
                </a:solidFill>
                <a:uFill>
                  <a:solidFill>
                    <a:srgbClr val="FFFFFF"/>
                  </a:solidFill>
                </a:uFill>
                <a:latin typeface="Calibri"/>
              </a:rPr>
              <a:t>4/13/17</a:t>
            </a:r>
            <a:endParaRPr lang="en-US" sz="1400" b="0" strike="noStrike" spc="-1">
              <a:solidFill>
                <a:srgbClr val="000000"/>
              </a:solidFill>
              <a:uFill>
                <a:solidFill>
                  <a:srgbClr val="FFFFFF"/>
                </a:solidFill>
              </a:uFill>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lstStyle/>
          <a:p>
            <a:endParaRPr lang="en-US" sz="2400" b="0" strike="noStrike" spc="-1">
              <a:solidFill>
                <a:srgbClr val="000000"/>
              </a:solidFill>
              <a:uFill>
                <a:solidFill>
                  <a:srgbClr val="FFFFFF"/>
                </a:solidFill>
              </a:uFill>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lstStyle/>
          <a:p>
            <a:pPr algn="r">
              <a:lnSpc>
                <a:spcPct val="100000"/>
              </a:lnSpc>
            </a:pPr>
            <a:fld id="{CEBF6F93-096F-4C6C-8E50-3E84DE0092C4}" type="slidenum">
              <a:rPr lang="en-US" sz="1200" b="0" strike="noStrike" spc="-1">
                <a:solidFill>
                  <a:srgbClr val="8B8B8B"/>
                </a:solidFill>
                <a:uFill>
                  <a:solidFill>
                    <a:srgbClr val="FFFFFF"/>
                  </a:solidFill>
                </a:uFill>
                <a:latin typeface="Calibri"/>
              </a:rPr>
              <a:t>‹#›</a:t>
            </a:fld>
            <a:endParaRPr lang="en-US" sz="1400" b="0" strike="noStrike" spc="-1">
              <a:solidFill>
                <a:srgbClr val="000000"/>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lstStyle/>
          <a:p>
            <a:pPr marL="432000" indent="-324000">
              <a:buClr>
                <a:srgbClr val="000000"/>
              </a:buClr>
              <a:buSzPct val="45000"/>
              <a:buFont typeface="Wingdings" charset="2"/>
              <a:buChar char=""/>
            </a:pPr>
            <a:r>
              <a:rPr lang="en-US" sz="2800" b="0" strike="noStrike" spc="-1">
                <a:solidFill>
                  <a:srgbClr val="000000"/>
                </a:solidFill>
                <a:uFill>
                  <a:solidFill>
                    <a:srgbClr val="FFFFFF"/>
                  </a:solidFill>
                </a:uFill>
                <a:latin typeface="Calibri"/>
              </a:rPr>
              <a:t>Click to edit the outline text format</a:t>
            </a:r>
          </a:p>
          <a:p>
            <a:pPr marL="864000" lvl="1" indent="-324000">
              <a:buClr>
                <a:srgbClr val="000000"/>
              </a:buClr>
              <a:buSzPct val="75000"/>
              <a:buFont typeface="Symbol" charset="2"/>
              <a:buChar char=""/>
            </a:pPr>
            <a:r>
              <a:rPr lang="en-US" sz="2000" b="0" strike="noStrike" spc="-1">
                <a:solidFill>
                  <a:srgbClr val="000000"/>
                </a:solidFill>
                <a:uFill>
                  <a:solidFill>
                    <a:srgbClr val="FFFFFF"/>
                  </a:solidFill>
                </a:uFill>
                <a:latin typeface="Calibri"/>
              </a:rPr>
              <a:t>Second Outline Level</a:t>
            </a:r>
          </a:p>
          <a:p>
            <a:pPr marL="1296000" lvl="2" indent="-288000">
              <a:buClr>
                <a:srgbClr val="000000"/>
              </a:buClr>
              <a:buSzPct val="45000"/>
              <a:buFont typeface="Wingdings" charset="2"/>
              <a:buChar char=""/>
            </a:pPr>
            <a:r>
              <a:rPr lang="en-US" sz="1800" b="0" strike="noStrike" spc="-1">
                <a:solidFill>
                  <a:srgbClr val="000000"/>
                </a:solidFill>
                <a:uFill>
                  <a:solidFill>
                    <a:srgbClr val="FFFFFF"/>
                  </a:solidFill>
                </a:uFill>
                <a:latin typeface="Calibri"/>
              </a:rPr>
              <a:t>Third Outline Level</a:t>
            </a:r>
          </a:p>
          <a:p>
            <a:pPr marL="1728000" lvl="3" indent="-216000">
              <a:buClr>
                <a:srgbClr val="000000"/>
              </a:buClr>
              <a:buSzPct val="75000"/>
              <a:buFont typeface="Symbol" charset="2"/>
              <a:buChar char=""/>
            </a:pPr>
            <a:r>
              <a:rPr lang="en-US" sz="1800" b="0" strike="noStrike" spc="-1">
                <a:solidFill>
                  <a:srgbClr val="000000"/>
                </a:solidFill>
                <a:uFill>
                  <a:solidFill>
                    <a:srgbClr val="FFFFFF"/>
                  </a:solidFill>
                </a:uFill>
                <a:latin typeface="Calibri"/>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ula.bontempi@nasa.gov" TargetMode="External"/><Relationship Id="rId4" Type="http://schemas.openxmlformats.org/officeDocument/2006/relationships/hyperlink" Target="https://espo.nasa.gov/sabor/content/SABOR" TargetMode="External"/><Relationship Id="rId5" Type="http://schemas.openxmlformats.org/officeDocument/2006/relationships/image" Target="../media/image2.png"/><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stomShape 1"/>
          <p:cNvSpPr/>
          <p:nvPr/>
        </p:nvSpPr>
        <p:spPr>
          <a:xfrm>
            <a:off x="0" y="0"/>
            <a:ext cx="3129480" cy="6857640"/>
          </a:xfrm>
          <a:prstGeom prst="rect">
            <a:avLst/>
          </a:prstGeom>
          <a:solidFill>
            <a:srgbClr val="15AAC4"/>
          </a:solidFill>
          <a:ln>
            <a:noFill/>
          </a:ln>
        </p:spPr>
        <p:style>
          <a:lnRef idx="2">
            <a:schemeClr val="accent1">
              <a:shade val="50000"/>
            </a:schemeClr>
          </a:lnRef>
          <a:fillRef idx="1">
            <a:schemeClr val="accent1"/>
          </a:fillRef>
          <a:effectRef idx="0">
            <a:schemeClr val="accent1"/>
          </a:effectRef>
          <a:fontRef idx="minor"/>
        </p:style>
      </p:sp>
      <p:sp>
        <p:nvSpPr>
          <p:cNvPr id="45" name="CustomShape 2"/>
          <p:cNvSpPr/>
          <p:nvPr/>
        </p:nvSpPr>
        <p:spPr>
          <a:xfrm>
            <a:off x="250560" y="366480"/>
            <a:ext cx="2666880" cy="641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400" b="1" strike="noStrike" spc="-1" dirty="0">
                <a:solidFill>
                  <a:srgbClr val="FFFFFF"/>
                </a:solidFill>
                <a:uFill>
                  <a:solidFill>
                    <a:srgbClr val="FFFFFF"/>
                  </a:solidFill>
                </a:uFill>
                <a:latin typeface="Helvetica Neue"/>
                <a:ea typeface="Helvetica Neue"/>
              </a:rPr>
              <a:t>Focus Area: Carbon Cycle and Ecosystems</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FFFFFF"/>
                </a:solidFill>
                <a:uFill>
                  <a:solidFill>
                    <a:srgbClr val="FFFFFF"/>
                  </a:solidFill>
                </a:uFill>
                <a:latin typeface="Helvetica Neue"/>
                <a:ea typeface="Helvetica Neue"/>
              </a:rPr>
              <a:t>Fast Facts</a:t>
            </a:r>
            <a:endParaRPr lang="en-US" sz="1800" b="0" strike="noStrike" spc="-1" dirty="0">
              <a:solidFill>
                <a:srgbClr val="000000"/>
              </a:solidFill>
              <a:uFill>
                <a:solidFill>
                  <a:srgbClr val="FFFFFF"/>
                </a:solidFill>
              </a:uFill>
              <a:latin typeface="Arial"/>
            </a:endParaRPr>
          </a:p>
          <a:p>
            <a:pPr marL="285840" indent="-285480">
              <a:lnSpc>
                <a:spcPct val="100000"/>
              </a:lnSpc>
              <a:buClr>
                <a:srgbClr val="FFFFFF"/>
              </a:buClr>
              <a:buFont typeface="Arial"/>
              <a:buChar char="•"/>
            </a:pPr>
            <a:r>
              <a:rPr lang="en-US" sz="1200" b="0" strike="noStrike" spc="-1" dirty="0">
                <a:solidFill>
                  <a:srgbClr val="FFFFFF"/>
                </a:solidFill>
                <a:uFill>
                  <a:solidFill>
                    <a:srgbClr val="FFFFFF"/>
                  </a:solidFill>
                </a:uFill>
                <a:latin typeface="Helvetica Neue"/>
                <a:ea typeface="Helvetica Neue"/>
              </a:rPr>
              <a:t>17 July - 7 August 2014</a:t>
            </a:r>
            <a:endParaRPr lang="en-US" sz="1800" b="0" strike="noStrike" spc="-1" dirty="0">
              <a:solidFill>
                <a:srgbClr val="000000"/>
              </a:solidFill>
              <a:uFill>
                <a:solidFill>
                  <a:srgbClr val="FFFFFF"/>
                </a:solidFill>
              </a:uFill>
              <a:latin typeface="Arial"/>
            </a:endParaRPr>
          </a:p>
          <a:p>
            <a:pPr marL="285840" indent="-285480">
              <a:lnSpc>
                <a:spcPct val="100000"/>
              </a:lnSpc>
              <a:buClr>
                <a:srgbClr val="FFFFFF"/>
              </a:buClr>
              <a:buFont typeface="Arial"/>
              <a:buChar char="•"/>
            </a:pPr>
            <a:r>
              <a:rPr lang="en-US" sz="1200" b="0" strike="noStrike" spc="-1" dirty="0">
                <a:solidFill>
                  <a:srgbClr val="FFFFFF"/>
                </a:solidFill>
                <a:uFill>
                  <a:solidFill>
                    <a:srgbClr val="FFFFFF"/>
                  </a:solidFill>
                </a:uFill>
                <a:latin typeface="Helvetica Neue"/>
                <a:ea typeface="Helvetica Neue"/>
              </a:rPr>
              <a:t>Used in-situ ship and remote airborne data to measure phytoplankton content in the ocean. </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FFFFFF"/>
                </a:solidFill>
                <a:uFill>
                  <a:solidFill>
                    <a:srgbClr val="FFFFFF"/>
                  </a:solidFill>
                </a:uFill>
                <a:latin typeface="Helvetica Neue"/>
                <a:ea typeface="Helvetica Neue"/>
              </a:rPr>
              <a:t>Research Questions Addressed</a:t>
            </a:r>
            <a:endParaRPr lang="en-US" sz="1800" b="0" strike="noStrike" spc="-1" dirty="0">
              <a:solidFill>
                <a:srgbClr val="000000"/>
              </a:solidFill>
              <a:uFill>
                <a:solidFill>
                  <a:srgbClr val="FFFFFF"/>
                </a:solidFill>
              </a:uFill>
              <a:latin typeface="Arial"/>
            </a:endParaRPr>
          </a:p>
          <a:p>
            <a:pPr marL="285840" indent="-285480">
              <a:lnSpc>
                <a:spcPct val="100000"/>
              </a:lnSpc>
              <a:buClr>
                <a:srgbClr val="FFFFFF"/>
              </a:buClr>
              <a:buFont typeface="Arial"/>
              <a:buChar char="•"/>
            </a:pPr>
            <a:r>
              <a:rPr lang="en-US" sz="1200" b="0" strike="noStrike" spc="-1" dirty="0">
                <a:solidFill>
                  <a:srgbClr val="FFFFFF"/>
                </a:solidFill>
                <a:uFill>
                  <a:solidFill>
                    <a:srgbClr val="FFFFFF"/>
                  </a:solidFill>
                </a:uFill>
                <a:latin typeface="Helvetica Neue"/>
                <a:ea typeface="Helvetica Neue"/>
              </a:rPr>
              <a:t>How are global ecosystems changing? </a:t>
            </a:r>
            <a:endParaRPr lang="en-US" sz="1800" b="0" strike="noStrike" spc="-1" dirty="0">
              <a:solidFill>
                <a:srgbClr val="000000"/>
              </a:solidFill>
              <a:uFill>
                <a:solidFill>
                  <a:srgbClr val="FFFFFF"/>
                </a:solidFill>
              </a:uFill>
              <a:latin typeface="Arial"/>
            </a:endParaRPr>
          </a:p>
          <a:p>
            <a:pPr marL="285840" indent="-285480">
              <a:lnSpc>
                <a:spcPct val="100000"/>
              </a:lnSpc>
              <a:buClr>
                <a:srgbClr val="FFFFFF"/>
              </a:buClr>
              <a:buFont typeface="Arial"/>
              <a:buChar char="•"/>
            </a:pPr>
            <a:r>
              <a:rPr lang="en-US" sz="1200" b="0" strike="noStrike" spc="-1" dirty="0">
                <a:solidFill>
                  <a:srgbClr val="FFFFFF"/>
                </a:solidFill>
                <a:uFill>
                  <a:solidFill>
                    <a:srgbClr val="FFFFFF"/>
                  </a:solidFill>
                </a:uFill>
                <a:latin typeface="Helvetica Neue"/>
                <a:ea typeface="Helvetica Neue"/>
              </a:rPr>
              <a:t>How will carbon cycle dynamics and terrestrial and marine ecosystems change in the future? </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FFFFFF"/>
                </a:solidFill>
                <a:uFill>
                  <a:solidFill>
                    <a:srgbClr val="FFFFFF"/>
                  </a:solidFill>
                </a:uFill>
                <a:latin typeface="Helvetica Neue"/>
                <a:ea typeface="Helvetica Neue"/>
              </a:rPr>
              <a:t>Follow-up Missions</a:t>
            </a:r>
            <a:endParaRPr lang="en-US" sz="1800" b="0" strike="noStrike" spc="-1" dirty="0">
              <a:solidFill>
                <a:srgbClr val="000000"/>
              </a:solidFill>
              <a:uFill>
                <a:solidFill>
                  <a:srgbClr val="FFFFFF"/>
                </a:solidFill>
              </a:uFill>
              <a:latin typeface="Arial"/>
            </a:endParaRPr>
          </a:p>
          <a:p>
            <a:pPr marL="285840" indent="-285480">
              <a:lnSpc>
                <a:spcPct val="100000"/>
              </a:lnSpc>
              <a:buClr>
                <a:srgbClr val="FFFFFF"/>
              </a:buClr>
              <a:buFont typeface="Arial"/>
              <a:buChar char="•"/>
            </a:pPr>
            <a:r>
              <a:rPr lang="en-US" sz="1200" b="0" strike="noStrike" spc="-1" dirty="0">
                <a:solidFill>
                  <a:srgbClr val="FFFFFF"/>
                </a:solidFill>
                <a:uFill>
                  <a:solidFill>
                    <a:srgbClr val="FFFFFF"/>
                  </a:solidFill>
                </a:uFill>
                <a:latin typeface="Helvetica Neue"/>
                <a:ea typeface="Helvetica Neue"/>
              </a:rPr>
              <a:t>NAAMES (5-27 November 2015; 11 May-5 June 2016)</a:t>
            </a:r>
            <a:endParaRPr lang="en-US" sz="1800" b="0" strike="noStrike" spc="-1" dirty="0">
              <a:solidFill>
                <a:srgbClr val="000000"/>
              </a:solidFill>
              <a:uFill>
                <a:solidFill>
                  <a:srgbClr val="FFFFFF"/>
                </a:solidFill>
              </a:uFill>
              <a:latin typeface="Arial"/>
            </a:endParaRPr>
          </a:p>
          <a:p>
            <a:pPr marL="285840" indent="-285480">
              <a:lnSpc>
                <a:spcPct val="100000"/>
              </a:lnSpc>
              <a:buClr>
                <a:srgbClr val="FFFFFF"/>
              </a:buClr>
              <a:buFont typeface="Arial"/>
              <a:buChar char="•"/>
            </a:pPr>
            <a:r>
              <a:rPr lang="en-US" sz="1200" b="0" strike="noStrike" spc="-1" dirty="0">
                <a:solidFill>
                  <a:srgbClr val="FFFFFF"/>
                </a:solidFill>
                <a:uFill>
                  <a:solidFill>
                    <a:srgbClr val="FFFFFF"/>
                  </a:solidFill>
                </a:uFill>
                <a:latin typeface="Helvetica Neue"/>
                <a:ea typeface="Helvetica Neue"/>
              </a:rPr>
              <a:t>Sea to Space (24 January-20 February 2017)</a:t>
            </a:r>
            <a:endParaRPr lang="en-US" sz="1800" b="0" strike="noStrike" spc="-1" dirty="0">
              <a:solidFill>
                <a:srgbClr val="000000"/>
              </a:solidFill>
              <a:uFill>
                <a:solidFill>
                  <a:srgbClr val="FFFFFF"/>
                </a:solidFill>
              </a:uFill>
              <a:latin typeface="Arial"/>
            </a:endParaRPr>
          </a:p>
          <a:p>
            <a:pPr marL="285840" indent="-285480">
              <a:lnSpc>
                <a:spcPct val="100000"/>
              </a:lnSpc>
              <a:buClr>
                <a:srgbClr val="FFFFFF"/>
              </a:buClr>
              <a:buFont typeface="Arial"/>
              <a:buChar char="•"/>
            </a:pPr>
            <a:r>
              <a:rPr lang="en-US" sz="1200" b="0" strike="noStrike" spc="-1" dirty="0">
                <a:solidFill>
                  <a:srgbClr val="FFFFFF"/>
                </a:solidFill>
                <a:uFill>
                  <a:solidFill>
                    <a:srgbClr val="FFFFFF"/>
                  </a:solidFill>
                </a:uFill>
                <a:latin typeface="Helvetica Neue"/>
                <a:ea typeface="Helvetica Neue"/>
              </a:rPr>
              <a:t>PACE satellite mission (2022)</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r>
              <a:rPr lang="en-US" sz="1400" b="1" strike="noStrike" spc="-1" dirty="0">
                <a:solidFill>
                  <a:srgbClr val="FFFFFF"/>
                </a:solidFill>
                <a:uFill>
                  <a:solidFill>
                    <a:srgbClr val="FFFFFF"/>
                  </a:solidFill>
                </a:uFill>
                <a:latin typeface="Helvetica Neue"/>
                <a:ea typeface="Helvetica Neue"/>
              </a:rPr>
              <a:t>For More Information</a:t>
            </a:r>
            <a:endParaRPr lang="en-US" sz="1800" b="0" strike="noStrike" spc="-1" dirty="0">
              <a:solidFill>
                <a:srgbClr val="000000"/>
              </a:solidFill>
              <a:uFill>
                <a:solidFill>
                  <a:srgbClr val="FFFFFF"/>
                </a:solidFill>
              </a:uFill>
              <a:latin typeface="Arial"/>
            </a:endParaRPr>
          </a:p>
          <a:p>
            <a:pPr marL="285840" indent="-285480">
              <a:lnSpc>
                <a:spcPct val="100000"/>
              </a:lnSpc>
              <a:buClr>
                <a:srgbClr val="FFFFFF"/>
              </a:buClr>
              <a:buFont typeface="Arial"/>
              <a:buChar char="•"/>
            </a:pPr>
            <a:r>
              <a:rPr lang="en-US" sz="1200" b="0" strike="noStrike" spc="-1" dirty="0">
                <a:solidFill>
                  <a:srgbClr val="FFFFFF"/>
                </a:solidFill>
                <a:uFill>
                  <a:solidFill>
                    <a:srgbClr val="FFFFFF"/>
                  </a:solidFill>
                </a:uFill>
                <a:latin typeface="Helvetica Neue"/>
                <a:ea typeface="Helvetica Neue"/>
              </a:rPr>
              <a:t>Paula </a:t>
            </a:r>
            <a:r>
              <a:rPr lang="en-US" sz="1200" b="0" strike="noStrike" spc="-1" dirty="0" err="1">
                <a:solidFill>
                  <a:srgbClr val="FFFFFF"/>
                </a:solidFill>
                <a:uFill>
                  <a:solidFill>
                    <a:srgbClr val="FFFFFF"/>
                  </a:solidFill>
                </a:uFill>
                <a:latin typeface="Helvetica Neue"/>
                <a:ea typeface="Helvetica Neue"/>
              </a:rPr>
              <a:t>Bontempi</a:t>
            </a:r>
            <a:r>
              <a:rPr lang="en-US" sz="1200" b="0" strike="noStrike" spc="-1" dirty="0">
                <a:solidFill>
                  <a:srgbClr val="FFFFFF"/>
                </a:solidFill>
                <a:uFill>
                  <a:solidFill>
                    <a:srgbClr val="FFFFFF"/>
                  </a:solidFill>
                </a:uFill>
                <a:latin typeface="Helvetica Neue"/>
                <a:ea typeface="Helvetica Neue"/>
              </a:rPr>
              <a:t> (</a:t>
            </a:r>
            <a:r>
              <a:rPr lang="en-US" sz="1200" b="0" u="sng" strike="noStrike" spc="-1" dirty="0">
                <a:solidFill>
                  <a:srgbClr val="0563C1"/>
                </a:solidFill>
                <a:uFill>
                  <a:solidFill>
                    <a:srgbClr val="FFFFFF"/>
                  </a:solidFill>
                </a:uFill>
                <a:latin typeface="Helvetica Neue"/>
                <a:ea typeface="Helvetica Neue"/>
                <a:hlinkClick r:id="rId3"/>
              </a:rPr>
              <a:t>paula.bontempi@nasa.gov</a:t>
            </a:r>
            <a:r>
              <a:rPr lang="en-US" sz="1200" b="0" strike="noStrike" spc="-1" dirty="0">
                <a:solidFill>
                  <a:srgbClr val="FFFFFF"/>
                </a:solidFill>
                <a:uFill>
                  <a:solidFill>
                    <a:srgbClr val="FFFFFF"/>
                  </a:solidFill>
                </a:uFill>
                <a:latin typeface="Helvetica Neue"/>
                <a:ea typeface="Helvetica Neue"/>
              </a:rPr>
              <a:t>)</a:t>
            </a:r>
            <a:endParaRPr lang="en-US" sz="1800" b="0" strike="noStrike" spc="-1" dirty="0">
              <a:solidFill>
                <a:srgbClr val="000000"/>
              </a:solidFill>
              <a:uFill>
                <a:solidFill>
                  <a:srgbClr val="FFFFFF"/>
                </a:solidFill>
              </a:uFill>
              <a:latin typeface="Arial"/>
            </a:endParaRPr>
          </a:p>
          <a:p>
            <a:pPr marL="285840" indent="-285480">
              <a:lnSpc>
                <a:spcPct val="100000"/>
              </a:lnSpc>
              <a:buClr>
                <a:srgbClr val="FFFFFF"/>
              </a:buClr>
              <a:buFont typeface="Arial"/>
              <a:buChar char="•"/>
            </a:pPr>
            <a:r>
              <a:rPr lang="en-US" sz="1200" b="0" u="sng" strike="noStrike" spc="-1" dirty="0">
                <a:solidFill>
                  <a:srgbClr val="0563C1"/>
                </a:solidFill>
                <a:uFill>
                  <a:solidFill>
                    <a:srgbClr val="FFFFFF"/>
                  </a:solidFill>
                </a:uFill>
                <a:latin typeface="Helvetica Neue"/>
                <a:ea typeface="Helvetica Neue"/>
                <a:hlinkClick r:id="rId4"/>
              </a:rPr>
              <a:t>https://espo.nasa.gov/sabor/content/SABOR</a:t>
            </a:r>
            <a:r>
              <a:rPr lang="en-US" sz="1200" b="0" strike="noStrike" spc="-1" dirty="0">
                <a:solidFill>
                  <a:srgbClr val="FFFFFF"/>
                </a:solidFill>
                <a:uFill>
                  <a:solidFill>
                    <a:srgbClr val="FFFFFF"/>
                  </a:solidFill>
                </a:uFill>
                <a:latin typeface="Helvetica Neue"/>
                <a:ea typeface="Helvetica Neue"/>
              </a:rPr>
              <a:t> </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sp>
        <p:nvSpPr>
          <p:cNvPr id="46" name="CustomShape 3"/>
          <p:cNvSpPr/>
          <p:nvPr/>
        </p:nvSpPr>
        <p:spPr>
          <a:xfrm>
            <a:off x="3507840" y="154440"/>
            <a:ext cx="2031120" cy="1308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4000" b="1" strike="noStrike" spc="-1">
                <a:solidFill>
                  <a:srgbClr val="000000"/>
                </a:solidFill>
                <a:uFill>
                  <a:solidFill>
                    <a:srgbClr val="FFFFFF"/>
                  </a:solidFill>
                </a:uFill>
                <a:latin typeface="Helvetica Neue"/>
                <a:ea typeface="Helvetica Neue"/>
              </a:rPr>
              <a:t>SABOR	</a:t>
            </a:r>
            <a:endParaRPr lang="en-US" sz="1800" b="0" strike="noStrike" spc="-1">
              <a:solidFill>
                <a:srgbClr val="000000"/>
              </a:solidFill>
              <a:uFill>
                <a:solidFill>
                  <a:srgbClr val="FFFFFF"/>
                </a:solidFill>
              </a:uFill>
              <a:latin typeface="Arial"/>
            </a:endParaRPr>
          </a:p>
        </p:txBody>
      </p:sp>
      <p:sp>
        <p:nvSpPr>
          <p:cNvPr id="47" name="CustomShape 4"/>
          <p:cNvSpPr/>
          <p:nvPr/>
        </p:nvSpPr>
        <p:spPr>
          <a:xfrm>
            <a:off x="5559840" y="198000"/>
            <a:ext cx="5290560" cy="819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strike="noStrike" spc="-1">
                <a:solidFill>
                  <a:srgbClr val="000000"/>
                </a:solidFill>
                <a:uFill>
                  <a:solidFill>
                    <a:srgbClr val="FFFFFF"/>
                  </a:solidFill>
                </a:uFill>
                <a:latin typeface="Helvetica Neue"/>
                <a:ea typeface="Helvetica Neue"/>
              </a:rPr>
              <a:t>The Ship-Aircraft Bio-Optical Research (SABOR) experiment used cutting edge technology in the air and the sea to verify and measure the amount and distribution of phytoplankton in different ocean environments. </a:t>
            </a:r>
            <a:endParaRPr lang="en-US" sz="1800" b="0" strike="noStrike" spc="-1">
              <a:solidFill>
                <a:srgbClr val="000000"/>
              </a:solidFill>
              <a:uFill>
                <a:solidFill>
                  <a:srgbClr val="FFFFFF"/>
                </a:solidFill>
              </a:uFill>
              <a:latin typeface="Arial"/>
            </a:endParaRPr>
          </a:p>
        </p:txBody>
      </p:sp>
      <p:sp>
        <p:nvSpPr>
          <p:cNvPr id="48" name="Line 5"/>
          <p:cNvSpPr/>
          <p:nvPr/>
        </p:nvSpPr>
        <p:spPr>
          <a:xfrm>
            <a:off x="3507480" y="1002240"/>
            <a:ext cx="8684280" cy="36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49" name="CustomShape 6"/>
          <p:cNvSpPr/>
          <p:nvPr/>
        </p:nvSpPr>
        <p:spPr>
          <a:xfrm>
            <a:off x="8664510" y="1271170"/>
            <a:ext cx="3146040" cy="5501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800" b="0" strike="noStrike" spc="-1" dirty="0">
                <a:solidFill>
                  <a:srgbClr val="000000"/>
                </a:solidFill>
                <a:uFill>
                  <a:solidFill>
                    <a:srgbClr val="FFFFFF"/>
                  </a:solidFill>
                </a:uFill>
                <a:latin typeface="Helvetica Neue"/>
                <a:ea typeface="Helvetica Neue"/>
              </a:rPr>
              <a:t>What did we learn?</a:t>
            </a:r>
            <a:endParaRPr lang="en-US"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dirty="0" smtClean="0">
                <a:solidFill>
                  <a:srgbClr val="000000"/>
                </a:solidFill>
                <a:uFill>
                  <a:solidFill>
                    <a:srgbClr val="FFFFFF"/>
                  </a:solidFill>
                </a:uFill>
                <a:latin typeface="Helvetica Neue"/>
                <a:ea typeface="Helvetica Neue"/>
              </a:rPr>
              <a:t>Lidar-based </a:t>
            </a:r>
            <a:r>
              <a:rPr lang="en-US" sz="1200" b="0" strike="noStrike" spc="-1" dirty="0">
                <a:solidFill>
                  <a:srgbClr val="000000"/>
                </a:solidFill>
                <a:uFill>
                  <a:solidFill>
                    <a:srgbClr val="FFFFFF"/>
                  </a:solidFill>
                </a:uFill>
                <a:latin typeface="Helvetica Neue"/>
                <a:ea typeface="Helvetica Neue"/>
              </a:rPr>
              <a:t>depth-resolved data are critical for calculating phytoplankton stocks and carbon fluxes in the ocean.</a:t>
            </a:r>
            <a:endParaRPr lang="en-US"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dirty="0">
                <a:solidFill>
                  <a:srgbClr val="000000"/>
                </a:solidFill>
                <a:uFill>
                  <a:solidFill>
                    <a:srgbClr val="FFFFFF"/>
                  </a:solidFill>
                </a:uFill>
                <a:latin typeface="Helvetica Neue"/>
                <a:ea typeface="Helvetica Neue"/>
              </a:rPr>
              <a:t>Hyperspectral reflectance can be used to discern phytoplankton type.</a:t>
            </a:r>
            <a:endParaRPr lang="en-US"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dirty="0">
                <a:solidFill>
                  <a:srgbClr val="000000"/>
                </a:solidFill>
                <a:uFill>
                  <a:solidFill>
                    <a:srgbClr val="FFFFFF"/>
                  </a:solidFill>
                </a:uFill>
                <a:latin typeface="Helvetica Neue"/>
                <a:ea typeface="Helvetica Neue"/>
              </a:rPr>
              <a:t>The combination of </a:t>
            </a:r>
            <a:r>
              <a:rPr lang="en-US" sz="1200" b="0" strike="noStrike" spc="-1" dirty="0" err="1">
                <a:solidFill>
                  <a:srgbClr val="000000"/>
                </a:solidFill>
                <a:uFill>
                  <a:solidFill>
                    <a:srgbClr val="FFFFFF"/>
                  </a:solidFill>
                </a:uFill>
                <a:latin typeface="Helvetica Neue"/>
                <a:ea typeface="Helvetica Neue"/>
              </a:rPr>
              <a:t>lidar</a:t>
            </a:r>
            <a:r>
              <a:rPr lang="en-US" sz="1200" b="0" strike="noStrike" spc="-1" dirty="0">
                <a:solidFill>
                  <a:srgbClr val="000000"/>
                </a:solidFill>
                <a:uFill>
                  <a:solidFill>
                    <a:srgbClr val="FFFFFF"/>
                  </a:solidFill>
                </a:uFill>
                <a:latin typeface="Helvetica Neue"/>
                <a:ea typeface="Helvetica Neue"/>
              </a:rPr>
              <a:t> and polarization increases the accuracy with which we can see complex oceanic optical properties, such as how light penetrates and propagates through water. </a:t>
            </a:r>
            <a:r>
              <a:rPr lang="en-US" sz="1200" b="0" strike="noStrike" spc="-1" dirty="0" smtClean="0">
                <a:solidFill>
                  <a:srgbClr val="000000"/>
                </a:solidFill>
                <a:uFill>
                  <a:solidFill>
                    <a:srgbClr val="FFFFFF"/>
                  </a:solidFill>
                </a:uFill>
                <a:latin typeface="Helvetica Neue"/>
                <a:ea typeface="Helvetica Neue"/>
              </a:rPr>
              <a:t/>
            </a:r>
            <a:br>
              <a:rPr lang="en-US" sz="1200" b="0" strike="noStrike" spc="-1" dirty="0" smtClean="0">
                <a:solidFill>
                  <a:srgbClr val="000000"/>
                </a:solidFill>
                <a:uFill>
                  <a:solidFill>
                    <a:srgbClr val="FFFFFF"/>
                  </a:solidFill>
                </a:uFill>
                <a:latin typeface="Helvetica Neue"/>
                <a:ea typeface="Helvetica Neue"/>
              </a:rPr>
            </a:br>
            <a:endParaRPr lang="en-US" sz="1800" b="0" strike="noStrike" spc="-1" dirty="0">
              <a:solidFill>
                <a:srgbClr val="000000"/>
              </a:solidFill>
              <a:uFill>
                <a:solidFill>
                  <a:srgbClr val="FFFFFF"/>
                </a:solidFill>
              </a:uFill>
              <a:latin typeface="Arial"/>
            </a:endParaRPr>
          </a:p>
          <a:p>
            <a:pPr>
              <a:lnSpc>
                <a:spcPct val="100000"/>
              </a:lnSpc>
            </a:pPr>
            <a:r>
              <a:rPr lang="en-US" sz="1800" b="0" strike="noStrike" spc="-1" dirty="0">
                <a:solidFill>
                  <a:srgbClr val="000000"/>
                </a:solidFill>
                <a:uFill>
                  <a:solidFill>
                    <a:srgbClr val="FFFFFF"/>
                  </a:solidFill>
                </a:uFill>
                <a:latin typeface="Helvetica Neue"/>
                <a:ea typeface="Helvetica Neue"/>
              </a:rPr>
              <a:t>Why is it important?</a:t>
            </a:r>
            <a:endParaRPr lang="en-US"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dirty="0">
                <a:solidFill>
                  <a:srgbClr val="000000"/>
                </a:solidFill>
                <a:uFill>
                  <a:solidFill>
                    <a:srgbClr val="FFFFFF"/>
                  </a:solidFill>
                </a:uFill>
                <a:latin typeface="Helvetica Neue"/>
                <a:ea typeface="Helvetica Neue"/>
              </a:rPr>
              <a:t>Phytoplankton form the base of the marine food web, release oxygen into the atmosphere, and absorb carbon dioxide; they are an important proxy for how the planet responds to atmospheric CO</a:t>
            </a:r>
            <a:r>
              <a:rPr lang="en-US" sz="1200" b="0" strike="noStrike" spc="-1" baseline="-25000" dirty="0">
                <a:solidFill>
                  <a:srgbClr val="000000"/>
                </a:solidFill>
                <a:uFill>
                  <a:solidFill>
                    <a:srgbClr val="FFFFFF"/>
                  </a:solidFill>
                </a:uFill>
                <a:latin typeface="Helvetica Neue"/>
                <a:ea typeface="Helvetica Neue"/>
              </a:rPr>
              <a:t>2</a:t>
            </a:r>
            <a:r>
              <a:rPr lang="en-US" sz="1200" b="0" strike="noStrike" spc="-1" dirty="0">
                <a:solidFill>
                  <a:srgbClr val="000000"/>
                </a:solidFill>
                <a:uFill>
                  <a:solidFill>
                    <a:srgbClr val="FFFFFF"/>
                  </a:solidFill>
                </a:uFill>
                <a:latin typeface="Helvetica Neue"/>
                <a:ea typeface="Helvetica Neue"/>
              </a:rPr>
              <a:t>.</a:t>
            </a:r>
            <a:endParaRPr lang="en-US" sz="1800" b="0" strike="noStrike" spc="-1" dirty="0">
              <a:solidFill>
                <a:srgbClr val="000000"/>
              </a:solidFill>
              <a:uFill>
                <a:solidFill>
                  <a:srgbClr val="FFFFFF"/>
                </a:solidFill>
              </a:uFill>
              <a:latin typeface="Arial"/>
            </a:endParaRPr>
          </a:p>
          <a:p>
            <a:pPr marL="171360" indent="-171000">
              <a:lnSpc>
                <a:spcPct val="100000"/>
              </a:lnSpc>
              <a:buClr>
                <a:srgbClr val="000000"/>
              </a:buClr>
              <a:buFont typeface="Arial"/>
              <a:buChar char="•"/>
            </a:pPr>
            <a:r>
              <a:rPr lang="en-US" sz="1200" b="0" strike="noStrike" spc="-1" dirty="0">
                <a:solidFill>
                  <a:srgbClr val="000000"/>
                </a:solidFill>
                <a:uFill>
                  <a:solidFill>
                    <a:srgbClr val="FFFFFF"/>
                  </a:solidFill>
                </a:uFill>
                <a:latin typeface="Helvetica Neue"/>
                <a:ea typeface="Helvetica Neue"/>
              </a:rPr>
              <a:t>Understanding the amount, distribution, and especially the type of phytoplankton in the ocean will allow us to better understand how much carbon the ocean can store and determine the future health of oceanic ecosystems. </a:t>
            </a:r>
            <a:endParaRPr lang="en-US" sz="1800" b="0" strike="noStrike" spc="-1" dirty="0">
              <a:solidFill>
                <a:srgbClr val="000000"/>
              </a:solidFill>
              <a:uFill>
                <a:solidFill>
                  <a:srgbClr val="FFFFFF"/>
                </a:solidFill>
              </a:uFill>
              <a:latin typeface="Arial"/>
            </a:endParaRPr>
          </a:p>
          <a:p>
            <a:pPr>
              <a:lnSpc>
                <a:spcPct val="100000"/>
              </a:lnSpc>
            </a:pPr>
            <a:endParaRPr lang="en-US" sz="1800" b="0" strike="noStrike" spc="-1" dirty="0">
              <a:solidFill>
                <a:srgbClr val="000000"/>
              </a:solidFill>
              <a:uFill>
                <a:solidFill>
                  <a:srgbClr val="FFFFFF"/>
                </a:solidFill>
              </a:uFill>
              <a:latin typeface="Arial"/>
            </a:endParaRPr>
          </a:p>
        </p:txBody>
      </p:sp>
      <p:sp>
        <p:nvSpPr>
          <p:cNvPr id="50" name="CustomShape 7"/>
          <p:cNvSpPr/>
          <p:nvPr/>
        </p:nvSpPr>
        <p:spPr>
          <a:xfrm>
            <a:off x="3335087" y="5981461"/>
            <a:ext cx="5020920" cy="2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00" b="0" strike="noStrike" spc="-1" dirty="0">
                <a:solidFill>
                  <a:srgbClr val="000000"/>
                </a:solidFill>
                <a:uFill>
                  <a:solidFill>
                    <a:srgbClr val="FFFFFF"/>
                  </a:solidFill>
                </a:uFill>
                <a:latin typeface="Calibri"/>
              </a:rPr>
              <a:t>The research ship </a:t>
            </a:r>
            <a:r>
              <a:rPr lang="en-US" sz="1000" b="0" i="1" strike="noStrike" spc="-1" dirty="0">
                <a:solidFill>
                  <a:srgbClr val="000000"/>
                </a:solidFill>
                <a:uFill>
                  <a:solidFill>
                    <a:srgbClr val="FFFFFF"/>
                  </a:solidFill>
                </a:uFill>
                <a:latin typeface="Calibri"/>
              </a:rPr>
              <a:t>Endeavor</a:t>
            </a:r>
            <a:r>
              <a:rPr lang="en-US" sz="1000" b="0" strike="noStrike" spc="-1" dirty="0">
                <a:solidFill>
                  <a:srgbClr val="000000"/>
                </a:solidFill>
                <a:uFill>
                  <a:solidFill>
                    <a:srgbClr val="FFFFFF"/>
                  </a:solidFill>
                </a:uFill>
                <a:latin typeface="Calibri"/>
              </a:rPr>
              <a:t> battling waves. </a:t>
            </a:r>
            <a:r>
              <a:rPr lang="en-US" sz="1000" b="0" strike="noStrike" spc="-1" dirty="0" smtClean="0">
                <a:solidFill>
                  <a:srgbClr val="000000"/>
                </a:solidFill>
                <a:uFill>
                  <a:solidFill>
                    <a:srgbClr val="FFFFFF"/>
                  </a:solidFill>
                </a:uFill>
                <a:latin typeface="Calibri"/>
              </a:rPr>
              <a:t>Image Credit: </a:t>
            </a:r>
            <a:r>
              <a:rPr lang="en-US" sz="1000" b="0" strike="noStrike" spc="-1" dirty="0" err="1" smtClean="0">
                <a:solidFill>
                  <a:srgbClr val="000000"/>
                </a:solidFill>
                <a:uFill>
                  <a:solidFill>
                    <a:srgbClr val="FFFFFF"/>
                  </a:solidFill>
                </a:uFill>
                <a:latin typeface="Calibri"/>
              </a:rPr>
              <a:t>Ivona</a:t>
            </a:r>
            <a:r>
              <a:rPr lang="en-US" sz="1000" b="0" strike="noStrike" spc="-1" dirty="0" smtClean="0">
                <a:solidFill>
                  <a:srgbClr val="000000"/>
                </a:solidFill>
                <a:uFill>
                  <a:solidFill>
                    <a:srgbClr val="FFFFFF"/>
                  </a:solidFill>
                </a:uFill>
                <a:latin typeface="Calibri"/>
              </a:rPr>
              <a:t> </a:t>
            </a:r>
            <a:r>
              <a:rPr lang="en-US" sz="1000" b="0" strike="noStrike" spc="-1" dirty="0" err="1" smtClean="0">
                <a:solidFill>
                  <a:srgbClr val="000000"/>
                </a:solidFill>
                <a:uFill>
                  <a:solidFill>
                    <a:srgbClr val="FFFFFF"/>
                  </a:solidFill>
                </a:uFill>
                <a:latin typeface="Calibri"/>
              </a:rPr>
              <a:t>Cetinic</a:t>
            </a:r>
            <a:r>
              <a:rPr lang="en-US" sz="1000" b="0" strike="noStrike" spc="-1" dirty="0" smtClean="0">
                <a:solidFill>
                  <a:srgbClr val="000000"/>
                </a:solidFill>
                <a:uFill>
                  <a:solidFill>
                    <a:srgbClr val="FFFFFF"/>
                  </a:solidFill>
                </a:uFill>
                <a:latin typeface="Calibri"/>
              </a:rPr>
              <a:t> </a:t>
            </a:r>
            <a:endParaRPr lang="en-US" sz="1800" b="0" strike="noStrike" spc="-1" dirty="0">
              <a:solidFill>
                <a:srgbClr val="000000"/>
              </a:solidFill>
              <a:uFill>
                <a:solidFill>
                  <a:srgbClr val="FFFFFF"/>
                </a:solidFill>
              </a:uFill>
              <a:latin typeface="Arial"/>
            </a:endParaRPr>
          </a:p>
        </p:txBody>
      </p:sp>
      <p:pic>
        <p:nvPicPr>
          <p:cNvPr id="51" name="Picture 13"/>
          <p:cNvPicPr/>
          <p:nvPr/>
        </p:nvPicPr>
        <p:blipFill>
          <a:blip r:embed="rId5"/>
          <a:stretch/>
        </p:blipFill>
        <p:spPr>
          <a:xfrm>
            <a:off x="10931760" y="152640"/>
            <a:ext cx="833760" cy="709560"/>
          </a:xfrm>
          <a:prstGeom prst="rect">
            <a:avLst/>
          </a:prstGeom>
          <a:ln>
            <a:noFill/>
          </a:ln>
        </p:spPr>
      </p:pic>
      <p:pic>
        <p:nvPicPr>
          <p:cNvPr id="52" name="Picture 1"/>
          <p:cNvPicPr/>
          <p:nvPr/>
        </p:nvPicPr>
        <p:blipFill rotWithShape="1">
          <a:blip r:embed="rId6">
            <a:extLst>
              <a:ext uri="{28A0092B-C50C-407E-A947-70E740481C1C}">
                <a14:useLocalDpi xmlns:a14="http://schemas.microsoft.com/office/drawing/2010/main" val="0"/>
              </a:ext>
            </a:extLst>
          </a:blip>
          <a:srcRect r="18131"/>
          <a:stretch/>
        </p:blipFill>
        <p:spPr>
          <a:xfrm>
            <a:off x="3390480" y="1310040"/>
            <a:ext cx="5084280" cy="4657680"/>
          </a:xfrm>
          <a:prstGeom prst="rect">
            <a:avLst/>
          </a:prstGeom>
          <a:ln>
            <a:solidFill>
              <a:schemeClr val="tx1"/>
            </a:solidFill>
          </a:ln>
        </p:spPr>
      </p:pic>
    </p:spTree>
  </p:cSld>
  <p:clrMapOvr>
    <a:masterClrMapping/>
  </p:clrMapOvr>
  <p:timing>
    <p:tnLst>
      <p:par>
        <p:cTn xmlns:p14="http://schemas.microsoft.com/office/powerpoint/2010/mai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8259</TotalTime>
  <Words>228</Words>
  <Application>Microsoft Macintosh PowerPoint</Application>
  <PresentationFormat>Custom</PresentationFormat>
  <Paragraphs>29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Abigail Seadler</dc:creator>
  <dc:description/>
  <cp:lastModifiedBy>Heather Hanson</cp:lastModifiedBy>
  <cp:revision>172</cp:revision>
  <dcterms:created xsi:type="dcterms:W3CDTF">2017-02-27T14:32:57Z</dcterms:created>
  <dcterms:modified xsi:type="dcterms:W3CDTF">2017-06-29T18:18:28Z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15.0032</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ies>
</file>