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"/>
  </p:notesMasterIdLst>
  <p:sldIdLst>
    <p:sldId id="257" r:id="rId2"/>
    <p:sldId id="259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bigail Seadler" initials="AS" lastIdx="3" clrIdx="0"/>
  <p:cmAuthor id="2" name="Abigail Seadler" initials="AS [3]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700"/>
    <p:restoredTop sz="81517"/>
  </p:normalViewPr>
  <p:slideViewPr>
    <p:cSldViewPr snapToGrid="0" snapToObjects="1">
      <p:cViewPr>
        <p:scale>
          <a:sx n="110" d="100"/>
          <a:sy n="110" d="100"/>
        </p:scale>
        <p:origin x="992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5" Type="http://schemas.openxmlformats.org/officeDocument/2006/relationships/commentAuthors" Target="commentAuthors.xml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CBC304-9F38-9D41-B76E-5B060AD01BFE}" type="datetimeFigureOut">
              <a:rPr lang="en-US" smtClean="0"/>
              <a:t>4/6/17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1B9411-1C42-2948-9EE6-B5EBADBC27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826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hal.maring@nasa.gov)" TargetMode="External"/><Relationship Id="rId4" Type="http://schemas.openxmlformats.org/officeDocument/2006/relationships/hyperlink" Target="https://espo.nasa.gov/missions/seac4rs" TargetMode="External"/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References: </a:t>
            </a:r>
          </a:p>
          <a:p>
            <a:endParaRPr lang="en-US" dirty="0" smtClean="0"/>
          </a:p>
          <a:p>
            <a:r>
              <a:rPr lang="en-US" dirty="0" smtClean="0"/>
              <a:t>Kim, P.S.,</a:t>
            </a:r>
            <a:r>
              <a:rPr lang="en-US" baseline="0" dirty="0" smtClean="0"/>
              <a:t> et al (2015), Sources, seasonality, and trends of southeast US </a:t>
            </a:r>
            <a:r>
              <a:rPr lang="en-US" baseline="0" dirty="0" err="1" smtClean="0"/>
              <a:t>aersol</a:t>
            </a:r>
            <a:r>
              <a:rPr lang="en-US" baseline="0" dirty="0" smtClean="0"/>
              <a:t>: an integrated analysis of surface, aircraft, and satellite observations with the GEOS-</a:t>
            </a:r>
            <a:r>
              <a:rPr lang="en-US" baseline="0" dirty="0" err="1" smtClean="0"/>
              <a:t>Chem</a:t>
            </a:r>
            <a:r>
              <a:rPr lang="en-US" baseline="0" dirty="0" smtClean="0"/>
              <a:t> chemical transport model. </a:t>
            </a:r>
            <a:r>
              <a:rPr lang="en-US" i="1" baseline="0" dirty="0" smtClean="0"/>
              <a:t>Atmos. Chem. Phys., </a:t>
            </a:r>
            <a:r>
              <a:rPr lang="en-US" i="0" baseline="0" dirty="0" smtClean="0"/>
              <a:t>15, 10411-10433. </a:t>
            </a:r>
            <a:r>
              <a:rPr lang="mr-IN" i="0" baseline="0" dirty="0" err="1" smtClean="0"/>
              <a:t>http</a:t>
            </a:r>
            <a:r>
              <a:rPr lang="mr-IN" i="0" baseline="0" dirty="0" smtClean="0"/>
              <a:t>://</a:t>
            </a:r>
            <a:r>
              <a:rPr lang="mr-IN" i="0" baseline="0" dirty="0" err="1" smtClean="0"/>
              <a:t>www.atmos-chem-phys.net</a:t>
            </a:r>
            <a:r>
              <a:rPr lang="mr-IN" i="0" baseline="0" dirty="0" smtClean="0"/>
              <a:t>/15/10411/2015/acp-15-10411-2015.pdf</a:t>
            </a:r>
            <a:r>
              <a:rPr lang="en-US" i="0" baseline="0" dirty="0" smtClean="0"/>
              <a:t> </a:t>
            </a:r>
          </a:p>
          <a:p>
            <a:endParaRPr lang="en-US" i="0" baseline="0" dirty="0" smtClean="0"/>
          </a:p>
          <a:p>
            <a:r>
              <a:rPr lang="en-US" i="0" baseline="0" dirty="0" err="1" smtClean="0"/>
              <a:t>Saide</a:t>
            </a:r>
            <a:r>
              <a:rPr lang="en-US" i="0" baseline="0" dirty="0" smtClean="0"/>
              <a:t>, Pablo E., et al (2015), Revealing important nocturnal and day-to-day variations in fire smoke emissions through multiplatform inversion. </a:t>
            </a:r>
            <a:r>
              <a:rPr lang="en-US" i="1" baseline="0" dirty="0" err="1" smtClean="0"/>
              <a:t>Geosphys</a:t>
            </a:r>
            <a:r>
              <a:rPr lang="en-US" i="1" baseline="0" dirty="0" smtClean="0"/>
              <a:t>. Res. Lett., 42, </a:t>
            </a:r>
            <a:r>
              <a:rPr lang="en-US" i="0" baseline="0" dirty="0" smtClean="0"/>
              <a:t>3609-3618, doi:10.1002/2015GL063737. http://</a:t>
            </a:r>
            <a:r>
              <a:rPr lang="en-US" i="0" baseline="0" dirty="0" err="1" smtClean="0"/>
              <a:t>onlinelibrary.wiley.com</a:t>
            </a:r>
            <a:r>
              <a:rPr lang="en-US" i="0" baseline="0" dirty="0" smtClean="0"/>
              <a:t>/</a:t>
            </a:r>
            <a:r>
              <a:rPr lang="en-US" i="0" baseline="0" dirty="0" err="1" smtClean="0"/>
              <a:t>doi</a:t>
            </a:r>
            <a:r>
              <a:rPr lang="en-US" i="0" baseline="0" dirty="0" smtClean="0"/>
              <a:t>/10.1002/2015GL063737/</a:t>
            </a:r>
            <a:r>
              <a:rPr lang="en-US" i="0" baseline="0" dirty="0" err="1" smtClean="0"/>
              <a:t>epdf</a:t>
            </a:r>
            <a:endParaRPr lang="en-US" i="0" baseline="0" dirty="0" smtClean="0"/>
          </a:p>
          <a:p>
            <a:endParaRPr lang="en-US" i="0" baseline="0" dirty="0" smtClean="0"/>
          </a:p>
          <a:p>
            <a:r>
              <a:rPr lang="en-US" i="0" baseline="0" dirty="0" smtClean="0"/>
              <a:t>Wolfe, G.M., et al. (2015), Quantifying sources and sinks of reactive gases in the lower atmosphere using airborne flux observations, </a:t>
            </a:r>
            <a:r>
              <a:rPr lang="en-US" i="1" baseline="0" dirty="0" err="1" smtClean="0"/>
              <a:t>Geophys</a:t>
            </a:r>
            <a:r>
              <a:rPr lang="en-US" i="1" baseline="0" dirty="0" smtClean="0"/>
              <a:t>. Res. Lett., 42, </a:t>
            </a:r>
            <a:r>
              <a:rPr lang="en-US" i="0" baseline="0" dirty="0" smtClean="0"/>
              <a:t>8231-8240, doi:10.1002/2015GL065839. http://</a:t>
            </a:r>
            <a:r>
              <a:rPr lang="en-US" i="0" baseline="0" dirty="0" err="1" smtClean="0"/>
              <a:t>onlinelibrary.wiley.com</a:t>
            </a:r>
            <a:r>
              <a:rPr lang="en-US" i="0" baseline="0" dirty="0" smtClean="0"/>
              <a:t>/</a:t>
            </a:r>
            <a:r>
              <a:rPr lang="en-US" i="0" baseline="0" dirty="0" err="1" smtClean="0"/>
              <a:t>doi</a:t>
            </a:r>
            <a:r>
              <a:rPr lang="en-US" i="0" baseline="0" dirty="0" smtClean="0"/>
              <a:t>/10.1002/2015GL065839/</a:t>
            </a:r>
            <a:r>
              <a:rPr lang="en-US" i="0" baseline="0" dirty="0" err="1" smtClean="0"/>
              <a:t>epdf</a:t>
            </a:r>
            <a:r>
              <a:rPr lang="en-US" i="0" baseline="0" dirty="0" smtClean="0"/>
              <a:t> 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8296CD-5248-8142-8BF6-1EF7AA4A260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5950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Talking Points:</a:t>
            </a:r>
          </a:p>
          <a:p>
            <a:endParaRPr lang="en-US" sz="1400" dirty="0" smtClean="0">
              <a:solidFill>
                <a:schemeClr val="bg1"/>
              </a:solidFill>
              <a:effectLst/>
              <a:latin typeface="Helvetica Neue" charset="0"/>
              <a:ea typeface="Helvetica Neue" charset="0"/>
              <a:cs typeface="Helvetica Neue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 smtClean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SEAC</a:t>
            </a:r>
            <a:r>
              <a:rPr lang="en-US" sz="1400" baseline="30000" dirty="0" smtClean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4</a:t>
            </a:r>
            <a:r>
              <a:rPr lang="en-US" sz="1400" dirty="0" smtClean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RS studied how aerosols are injected into and influence upper tropospheric (UT) and lower stratospheric (LS) composition and chemistry.</a:t>
            </a:r>
            <a:endParaRPr lang="en-US" sz="1400" dirty="0" smtClean="0">
              <a:solidFill>
                <a:schemeClr val="bg1"/>
              </a:solidFill>
              <a:effectLst/>
              <a:latin typeface="Helvetica Neue" charset="0"/>
              <a:ea typeface="Helvetica Neue" charset="0"/>
              <a:cs typeface="Helvetica Neue" charset="0"/>
            </a:endParaRPr>
          </a:p>
          <a:p>
            <a:endParaRPr lang="en-US" sz="1400" dirty="0" smtClean="0">
              <a:solidFill>
                <a:schemeClr val="bg1"/>
              </a:solidFill>
              <a:effectLst/>
              <a:latin typeface="Helvetica Neue" charset="0"/>
              <a:ea typeface="Helvetica Neue" charset="0"/>
              <a:cs typeface="Helvetica Neue" charset="0"/>
            </a:endParaRPr>
          </a:p>
          <a:p>
            <a:r>
              <a:rPr lang="en-US" sz="1400" b="1" dirty="0" smtClean="0">
                <a:solidFill>
                  <a:schemeClr val="bg1"/>
                </a:solidFill>
                <a:effectLst/>
                <a:latin typeface="Helvetica Neue" charset="0"/>
                <a:ea typeface="Helvetica Neue" charset="0"/>
                <a:cs typeface="Helvetica Neue" charset="0"/>
              </a:rPr>
              <a:t>Fast Facts</a:t>
            </a:r>
            <a:endParaRPr lang="en-US" sz="1200" dirty="0" smtClean="0">
              <a:solidFill>
                <a:schemeClr val="bg1"/>
              </a:solidFill>
              <a:latin typeface="Helvetica Neue" charset="0"/>
              <a:ea typeface="Helvetica Neue" charset="0"/>
              <a:cs typeface="Helvetica Neue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en-US" sz="1200" dirty="0" smtClean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6 August-30 September 2013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200" dirty="0" smtClean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Measured atmospheric convection, composition, and chemistry in the UT/LS across the SE and SW United States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200" dirty="0" smtClean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Studied the effects of wildfires, isoprene from vegetation, and the North American Monsoon on the amount, distribution, and impact of aerosols and gaseous chemicals in the atmosphere</a:t>
            </a:r>
          </a:p>
          <a:p>
            <a:endParaRPr lang="en-US" sz="1050" b="1" dirty="0" smtClean="0">
              <a:solidFill>
                <a:schemeClr val="bg1"/>
              </a:solidFill>
              <a:effectLst/>
              <a:latin typeface="Helvetica Neue" charset="0"/>
              <a:ea typeface="Helvetica Neue" charset="0"/>
              <a:cs typeface="Helvetica Neue" charset="0"/>
            </a:endParaRPr>
          </a:p>
          <a:p>
            <a:r>
              <a:rPr lang="en-US" sz="1400" b="1" dirty="0" smtClean="0">
                <a:solidFill>
                  <a:schemeClr val="bg1"/>
                </a:solidFill>
                <a:effectLst/>
                <a:latin typeface="Helvetica Neue" charset="0"/>
                <a:ea typeface="Helvetica Neue" charset="0"/>
                <a:cs typeface="Helvetica Neue" charset="0"/>
              </a:rPr>
              <a:t>Research Questions Addressed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200" dirty="0" smtClean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How is atmospheric composition changing? 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200" dirty="0" smtClean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What are the affects of global atmospheric composition and climate changes on regional air quality? </a:t>
            </a:r>
          </a:p>
          <a:p>
            <a:endParaRPr lang="en-US" sz="1400" b="1" dirty="0" smtClean="0">
              <a:solidFill>
                <a:schemeClr val="bg1"/>
              </a:solidFill>
              <a:latin typeface="Helvetica Neue" charset="0"/>
              <a:ea typeface="Helvetica Neue" charset="0"/>
              <a:cs typeface="Helvetica Neue" charset="0"/>
            </a:endParaRPr>
          </a:p>
          <a:p>
            <a:r>
              <a:rPr lang="en-US" sz="1400" b="1" dirty="0" smtClean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For More Information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 smtClean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Hal </a:t>
            </a:r>
            <a:r>
              <a:rPr lang="en-US" sz="1200" dirty="0" err="1" smtClean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Maring</a:t>
            </a:r>
            <a:r>
              <a:rPr lang="en-US" sz="1200" dirty="0" smtClean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 (</a:t>
            </a:r>
            <a:r>
              <a:rPr lang="en-US" sz="1200" dirty="0" smtClean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  <a:hlinkClick r:id="rId3"/>
              </a:rPr>
              <a:t>hal.maring@nasa.gov</a:t>
            </a:r>
            <a:r>
              <a:rPr lang="en-US" sz="1200" u="sng" dirty="0" smtClean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)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 smtClean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  <a:hlinkClick r:id="rId4"/>
              </a:rPr>
              <a:t>https://espo.nasa.gov/missions/seac4rs</a:t>
            </a:r>
            <a:r>
              <a:rPr lang="en-US" sz="1200" dirty="0" smtClean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References: </a:t>
            </a:r>
          </a:p>
          <a:p>
            <a:endParaRPr lang="en-US" dirty="0" smtClean="0"/>
          </a:p>
          <a:p>
            <a:r>
              <a:rPr lang="en-US" dirty="0" smtClean="0"/>
              <a:t>Kim, P.S.,</a:t>
            </a:r>
            <a:r>
              <a:rPr lang="en-US" baseline="0" dirty="0" smtClean="0"/>
              <a:t> et al (2015), Sources, seasonality, and trends of southeast US </a:t>
            </a:r>
            <a:r>
              <a:rPr lang="en-US" baseline="0" dirty="0" err="1" smtClean="0"/>
              <a:t>aersol</a:t>
            </a:r>
            <a:r>
              <a:rPr lang="en-US" baseline="0" dirty="0" smtClean="0"/>
              <a:t>: an integrated analysis of surface, aircraft, and satellite observations with the GEOS-</a:t>
            </a:r>
            <a:r>
              <a:rPr lang="en-US" baseline="0" dirty="0" err="1" smtClean="0"/>
              <a:t>Chem</a:t>
            </a:r>
            <a:r>
              <a:rPr lang="en-US" baseline="0" dirty="0" smtClean="0"/>
              <a:t> chemical transport model. </a:t>
            </a:r>
            <a:r>
              <a:rPr lang="en-US" i="1" baseline="0" dirty="0" smtClean="0"/>
              <a:t>Atmos. Chem. Phys., </a:t>
            </a:r>
            <a:r>
              <a:rPr lang="en-US" i="0" baseline="0" dirty="0" smtClean="0"/>
              <a:t>15, 10411-10433. </a:t>
            </a:r>
            <a:r>
              <a:rPr lang="mr-IN" i="0" baseline="0" dirty="0" err="1" smtClean="0"/>
              <a:t>http</a:t>
            </a:r>
            <a:r>
              <a:rPr lang="mr-IN" i="0" baseline="0" dirty="0" smtClean="0"/>
              <a:t>://</a:t>
            </a:r>
            <a:r>
              <a:rPr lang="mr-IN" i="0" baseline="0" dirty="0" err="1" smtClean="0"/>
              <a:t>www.atmos-chem-phys.net</a:t>
            </a:r>
            <a:r>
              <a:rPr lang="mr-IN" i="0" baseline="0" dirty="0" smtClean="0"/>
              <a:t>/15/10411/2015/acp-15-10411-2015.pdf</a:t>
            </a:r>
            <a:r>
              <a:rPr lang="en-US" i="0" baseline="0" dirty="0" smtClean="0"/>
              <a:t> </a:t>
            </a:r>
          </a:p>
          <a:p>
            <a:endParaRPr lang="en-US" i="0" baseline="0" dirty="0" smtClean="0"/>
          </a:p>
          <a:p>
            <a:r>
              <a:rPr lang="en-US" i="0" baseline="0" dirty="0" err="1" smtClean="0"/>
              <a:t>Saide</a:t>
            </a:r>
            <a:r>
              <a:rPr lang="en-US" i="0" baseline="0" dirty="0" smtClean="0"/>
              <a:t>, Pablo E., et al (2015), Revealing important nocturnal and day-to-day variations in fire smoke emissions through multiplatform inversion. </a:t>
            </a:r>
            <a:r>
              <a:rPr lang="en-US" i="1" baseline="0" dirty="0" err="1" smtClean="0"/>
              <a:t>Geosphys</a:t>
            </a:r>
            <a:r>
              <a:rPr lang="en-US" i="1" baseline="0" dirty="0" smtClean="0"/>
              <a:t>. Res. Lett., 42, </a:t>
            </a:r>
            <a:r>
              <a:rPr lang="en-US" i="0" baseline="0" dirty="0" smtClean="0"/>
              <a:t>3609-3618, doi:10.1002/2015GL063737. http://</a:t>
            </a:r>
            <a:r>
              <a:rPr lang="en-US" i="0" baseline="0" dirty="0" err="1" smtClean="0"/>
              <a:t>onlinelibrary.wiley.com</a:t>
            </a:r>
            <a:r>
              <a:rPr lang="en-US" i="0" baseline="0" dirty="0" smtClean="0"/>
              <a:t>/</a:t>
            </a:r>
            <a:r>
              <a:rPr lang="en-US" i="0" baseline="0" dirty="0" err="1" smtClean="0"/>
              <a:t>doi</a:t>
            </a:r>
            <a:r>
              <a:rPr lang="en-US" i="0" baseline="0" dirty="0" smtClean="0"/>
              <a:t>/10.1002/2015GL063737/</a:t>
            </a:r>
            <a:r>
              <a:rPr lang="en-US" i="0" baseline="0" dirty="0" err="1" smtClean="0"/>
              <a:t>epdf</a:t>
            </a:r>
            <a:endParaRPr lang="en-US" i="0" baseline="0" dirty="0" smtClean="0"/>
          </a:p>
          <a:p>
            <a:endParaRPr lang="en-US" i="0" baseline="0" dirty="0" smtClean="0"/>
          </a:p>
          <a:p>
            <a:r>
              <a:rPr lang="en-US" i="0" baseline="0" dirty="0" smtClean="0"/>
              <a:t>Wolfe, G.M., et al. (2015), Quantifying sources and sinks of reactive gases in the lower atmosphere using airborne flux observations, </a:t>
            </a:r>
            <a:r>
              <a:rPr lang="en-US" i="1" baseline="0" dirty="0" err="1" smtClean="0"/>
              <a:t>Geophys</a:t>
            </a:r>
            <a:r>
              <a:rPr lang="en-US" i="1" baseline="0" dirty="0" smtClean="0"/>
              <a:t>. Res. Lett., 42, </a:t>
            </a:r>
            <a:r>
              <a:rPr lang="en-US" i="0" baseline="0" dirty="0" smtClean="0"/>
              <a:t>8231-8240, doi:10.1002/2015GL065839. http://</a:t>
            </a:r>
            <a:r>
              <a:rPr lang="en-US" i="0" baseline="0" dirty="0" err="1" smtClean="0"/>
              <a:t>onlinelibrary.wiley.com</a:t>
            </a:r>
            <a:r>
              <a:rPr lang="en-US" i="0" baseline="0" dirty="0" smtClean="0"/>
              <a:t>/</a:t>
            </a:r>
            <a:r>
              <a:rPr lang="en-US" i="0" baseline="0" dirty="0" err="1" smtClean="0"/>
              <a:t>doi</a:t>
            </a:r>
            <a:r>
              <a:rPr lang="en-US" i="0" baseline="0" dirty="0" smtClean="0"/>
              <a:t>/10.1002/2015GL065839/</a:t>
            </a:r>
            <a:r>
              <a:rPr lang="en-US" i="0" baseline="0" dirty="0" err="1" smtClean="0"/>
              <a:t>epdf</a:t>
            </a:r>
            <a:r>
              <a:rPr lang="en-US" i="0" baseline="0" dirty="0" smtClean="0"/>
              <a:t> 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8296CD-5248-8142-8BF6-1EF7AA4A260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4023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A3809-1F83-5F48-80B9-7429DADAC920}" type="datetimeFigureOut">
              <a:rPr lang="en-US" smtClean="0"/>
              <a:t>4/6/17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EF081-C75B-CF41-A745-4E7D481BA7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478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A3809-1F83-5F48-80B9-7429DADAC920}" type="datetimeFigureOut">
              <a:rPr lang="en-US" smtClean="0"/>
              <a:t>4/6/17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EF081-C75B-CF41-A745-4E7D481BA7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147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A3809-1F83-5F48-80B9-7429DADAC920}" type="datetimeFigureOut">
              <a:rPr lang="en-US" smtClean="0"/>
              <a:t>4/6/17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EF081-C75B-CF41-A745-4E7D481BA7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5406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A3809-1F83-5F48-80B9-7429DADAC920}" type="datetimeFigureOut">
              <a:rPr lang="en-US" smtClean="0"/>
              <a:t>4/6/17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EF081-C75B-CF41-A745-4E7D481BA7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209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A3809-1F83-5F48-80B9-7429DADAC920}" type="datetimeFigureOut">
              <a:rPr lang="en-US" smtClean="0"/>
              <a:t>4/6/17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EF081-C75B-CF41-A745-4E7D481BA7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1068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A3809-1F83-5F48-80B9-7429DADAC920}" type="datetimeFigureOut">
              <a:rPr lang="en-US" smtClean="0"/>
              <a:t>4/6/17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EF081-C75B-CF41-A745-4E7D481BA7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7128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A3809-1F83-5F48-80B9-7429DADAC920}" type="datetimeFigureOut">
              <a:rPr lang="en-US" smtClean="0"/>
              <a:t>4/6/17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EF081-C75B-CF41-A745-4E7D481BA7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6711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A3809-1F83-5F48-80B9-7429DADAC920}" type="datetimeFigureOut">
              <a:rPr lang="en-US" smtClean="0"/>
              <a:t>4/6/17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EF081-C75B-CF41-A745-4E7D481BA7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031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A3809-1F83-5F48-80B9-7429DADAC920}" type="datetimeFigureOut">
              <a:rPr lang="en-US" smtClean="0"/>
              <a:t>4/6/17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EF081-C75B-CF41-A745-4E7D481BA7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89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A3809-1F83-5F48-80B9-7429DADAC920}" type="datetimeFigureOut">
              <a:rPr lang="en-US" smtClean="0"/>
              <a:t>4/6/17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EF081-C75B-CF41-A745-4E7D481BA7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54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A3809-1F83-5F48-80B9-7429DADAC920}" type="datetimeFigureOut">
              <a:rPr lang="en-US" smtClean="0"/>
              <a:t>4/6/17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EF081-C75B-CF41-A745-4E7D481BA7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316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3A3809-1F83-5F48-80B9-7429DADAC920}" type="datetimeFigureOut">
              <a:rPr lang="en-US" smtClean="0"/>
              <a:t>4/6/17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9EF081-C75B-CF41-A745-4E7D481BA7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586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hal.maring@nasa.gov)" TargetMode="External"/><Relationship Id="rId4" Type="http://schemas.openxmlformats.org/officeDocument/2006/relationships/hyperlink" Target="https://espo.nasa.gov/missions/seac4rs" TargetMode="External"/><Relationship Id="rId5" Type="http://schemas.openxmlformats.org/officeDocument/2006/relationships/image" Target="../media/image1.png"/><Relationship Id="rId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312974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50703" y="226655"/>
            <a:ext cx="2667363" cy="63632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  <a:effectLst/>
                <a:latin typeface="Helvetica Neue" charset="0"/>
                <a:ea typeface="Helvetica Neue" charset="0"/>
                <a:cs typeface="Helvetica Neue" charset="0"/>
              </a:rPr>
              <a:t>Atmospheric Composition</a:t>
            </a:r>
            <a:endParaRPr lang="en-US" sz="1400" dirty="0" smtClean="0">
              <a:solidFill>
                <a:schemeClr val="bg1"/>
              </a:solidFill>
              <a:effectLst/>
              <a:latin typeface="Helvetica Neue" charset="0"/>
              <a:ea typeface="Helvetica Neue" charset="0"/>
              <a:cs typeface="Helvetica Neue" charset="0"/>
            </a:endParaRPr>
          </a:p>
          <a:p>
            <a:endParaRPr lang="en-US" sz="1400" dirty="0" smtClean="0">
              <a:solidFill>
                <a:schemeClr val="bg1"/>
              </a:solidFill>
              <a:effectLst/>
              <a:latin typeface="Helvetica Neue" charset="0"/>
              <a:ea typeface="Helvetica Neue" charset="0"/>
              <a:cs typeface="Helvetica Neue" charset="0"/>
            </a:endParaRPr>
          </a:p>
          <a:p>
            <a:r>
              <a:rPr lang="en-US" sz="1400" b="1" dirty="0" smtClean="0">
                <a:solidFill>
                  <a:schemeClr val="bg1"/>
                </a:solidFill>
                <a:effectLst/>
                <a:latin typeface="Helvetica Neue" charset="0"/>
                <a:ea typeface="Helvetica Neue" charset="0"/>
                <a:cs typeface="Helvetica Neue" charset="0"/>
              </a:rPr>
              <a:t>Fast Facts</a:t>
            </a:r>
            <a:endParaRPr lang="en-US" sz="1200" dirty="0" smtClean="0">
              <a:solidFill>
                <a:schemeClr val="bg1"/>
              </a:solidFill>
              <a:latin typeface="Helvetica Neue" charset="0"/>
              <a:ea typeface="Helvetica Neue" charset="0"/>
              <a:cs typeface="Helvetica Neue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en-US" sz="1200" dirty="0" smtClean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6 August-30 September 2013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200" dirty="0" smtClean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Measured atmospheric convection, composition, and chemistry in the UT/LS across the SE and SW United States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200" dirty="0" smtClean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Studied the effects of wildfires, isoprene from vegetation, and the North American Monsoon on the amount, distribution, and impact of aerosols and gaseous chemicals in the atmosphere</a:t>
            </a:r>
          </a:p>
          <a:p>
            <a:endParaRPr lang="en-US" sz="1050" b="1" dirty="0" smtClean="0">
              <a:solidFill>
                <a:schemeClr val="bg1"/>
              </a:solidFill>
              <a:effectLst/>
              <a:latin typeface="Helvetica Neue" charset="0"/>
              <a:ea typeface="Helvetica Neue" charset="0"/>
              <a:cs typeface="Helvetica Neue" charset="0"/>
            </a:endParaRPr>
          </a:p>
          <a:p>
            <a:r>
              <a:rPr lang="en-US" sz="1400" b="1" dirty="0" smtClean="0">
                <a:solidFill>
                  <a:schemeClr val="bg1"/>
                </a:solidFill>
                <a:effectLst/>
                <a:latin typeface="Helvetica Neue" charset="0"/>
                <a:ea typeface="Helvetica Neue" charset="0"/>
                <a:cs typeface="Helvetica Neue" charset="0"/>
              </a:rPr>
              <a:t>Research Questions Addressed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200" dirty="0" smtClean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How is atmospheric composition changing? 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200" dirty="0" smtClean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What are the affects of global atmospheric composition and climate changes on regional air quality? </a:t>
            </a:r>
          </a:p>
          <a:p>
            <a:endParaRPr lang="en-US" sz="1400" b="1" dirty="0" smtClean="0">
              <a:solidFill>
                <a:schemeClr val="bg1"/>
              </a:solidFill>
              <a:latin typeface="Helvetica Neue" charset="0"/>
              <a:ea typeface="Helvetica Neue" charset="0"/>
              <a:cs typeface="Helvetica Neue" charset="0"/>
            </a:endParaRPr>
          </a:p>
          <a:p>
            <a:r>
              <a:rPr lang="en-US" sz="1400" b="1" dirty="0" smtClean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For More Information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 smtClean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Hal </a:t>
            </a:r>
            <a:r>
              <a:rPr lang="en-US" sz="1200" dirty="0" err="1" smtClean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Maring</a:t>
            </a:r>
            <a:r>
              <a:rPr lang="en-US" sz="1200" dirty="0" smtClean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 (</a:t>
            </a:r>
            <a:r>
              <a:rPr lang="en-US" sz="1200" dirty="0" smtClean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  <a:hlinkClick r:id="rId3"/>
              </a:rPr>
              <a:t>hal.maring@nasa.gov</a:t>
            </a:r>
            <a:r>
              <a:rPr lang="en-US" sz="1200" u="sng" dirty="0" smtClean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)</a:t>
            </a:r>
            <a:endParaRPr lang="en-US" sz="1200" u="sng" dirty="0">
              <a:solidFill>
                <a:schemeClr val="bg1"/>
              </a:solidFill>
              <a:latin typeface="Helvetica Neue" charset="0"/>
              <a:ea typeface="Helvetica Neue" charset="0"/>
              <a:cs typeface="Helvetica Neue" charset="0"/>
            </a:endParaRPr>
          </a:p>
          <a:p>
            <a:pPr marL="285750" indent="-285750">
              <a:buFont typeface="Arial"/>
              <a:buChar char="•"/>
            </a:pPr>
            <a:r>
              <a:rPr lang="en-US" sz="1200" dirty="0" smtClean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  <a:hlinkClick r:id="rId4"/>
              </a:rPr>
              <a:t>https://espo.nasa.gov/missions/seac4rs</a:t>
            </a:r>
            <a:r>
              <a:rPr lang="en-US" sz="1200" dirty="0" smtClean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</a:p>
          <a:p>
            <a:pPr marL="285750" indent="-285750">
              <a:buFont typeface="Arial"/>
              <a:buChar char="•"/>
            </a:pPr>
            <a:endParaRPr lang="en-US" sz="1200" dirty="0" smtClean="0">
              <a:solidFill>
                <a:schemeClr val="bg1"/>
              </a:solidFill>
              <a:latin typeface="Helvetica Neue" charset="0"/>
              <a:ea typeface="Helvetica Neue" charset="0"/>
              <a:cs typeface="Helvetica Neue" charset="0"/>
            </a:endParaRPr>
          </a:p>
          <a:p>
            <a:endParaRPr lang="en-US" sz="1200" dirty="0" smtClean="0">
              <a:solidFill>
                <a:schemeClr val="bg1"/>
              </a:solidFill>
              <a:latin typeface="Helvetica Neue" charset="0"/>
              <a:ea typeface="Helvetica Neue" charset="0"/>
              <a:cs typeface="Helvetica Neue" charset="0"/>
            </a:endParaRPr>
          </a:p>
          <a:p>
            <a:endParaRPr lang="en-US" sz="1100" dirty="0">
              <a:solidFill>
                <a:schemeClr val="bg1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93215" y="227142"/>
            <a:ext cx="25975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Helvetica Neue" charset="0"/>
                <a:ea typeface="Helvetica Neue" charset="0"/>
                <a:cs typeface="Helvetica Neue" charset="0"/>
              </a:rPr>
              <a:t>SEAC</a:t>
            </a:r>
            <a:r>
              <a:rPr lang="en-US" sz="4000" b="1" baseline="30000" dirty="0" smtClean="0">
                <a:latin typeface="Helvetica Neue" charset="0"/>
                <a:ea typeface="Helvetica Neue" charset="0"/>
                <a:cs typeface="Helvetica Neue" charset="0"/>
              </a:rPr>
              <a:t>4</a:t>
            </a:r>
            <a:r>
              <a:rPr lang="en-US" sz="4000" b="1" dirty="0" smtClean="0">
                <a:latin typeface="Helvetica Neue" charset="0"/>
                <a:ea typeface="Helvetica Neue" charset="0"/>
                <a:cs typeface="Helvetica Neue" charset="0"/>
              </a:rPr>
              <a:t>RS</a:t>
            </a:r>
            <a:endParaRPr lang="en-US" sz="4000" b="1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0336" y="204064"/>
            <a:ext cx="49332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Helvetica Neue" charset="0"/>
                <a:ea typeface="Helvetica Neue" charset="0"/>
                <a:cs typeface="Helvetica Neue" charset="0"/>
              </a:rPr>
              <a:t>The Studies of Emissions and Atmospheric Composition, Clouds and Climate Coupling by Regional Surveys (SEAC</a:t>
            </a:r>
            <a:r>
              <a:rPr lang="en-US" sz="1100" baseline="30000" dirty="0" smtClean="0">
                <a:latin typeface="Helvetica Neue" charset="0"/>
                <a:ea typeface="Helvetica Neue" charset="0"/>
                <a:cs typeface="Helvetica Neue" charset="0"/>
              </a:rPr>
              <a:t>4</a:t>
            </a:r>
            <a:r>
              <a:rPr lang="en-US" sz="1100" dirty="0" smtClean="0">
                <a:latin typeface="Helvetica Neue" charset="0"/>
                <a:ea typeface="Helvetica Neue" charset="0"/>
                <a:cs typeface="Helvetica Neue" charset="0"/>
              </a:rPr>
              <a:t>RS) campaign studied how aerosols are injected into and influence upper tropospheric (UT) and lower stratospheric (LS) composition and chemistry.</a:t>
            </a:r>
            <a:endParaRPr lang="en-US" sz="1100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3507729" y="1098503"/>
            <a:ext cx="868427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3646998" y="4326246"/>
            <a:ext cx="8118810" cy="2031325"/>
          </a:xfrm>
          <a:prstGeom prst="rect">
            <a:avLst/>
          </a:prstGeom>
        </p:spPr>
        <p:txBody>
          <a:bodyPr wrap="square" numCol="2" spcCol="274320">
            <a:spAutoFit/>
          </a:bodyPr>
          <a:lstStyle/>
          <a:p>
            <a:r>
              <a:rPr lang="en-US" dirty="0" smtClean="0">
                <a:effectLst/>
                <a:latin typeface="Helvetica Neue" charset="0"/>
                <a:ea typeface="Helvetica Neue" charset="0"/>
                <a:cs typeface="Helvetica Neue" charset="0"/>
              </a:rPr>
              <a:t>What did we learn?</a:t>
            </a:r>
            <a:endParaRPr lang="en-US" sz="1200" dirty="0" smtClean="0">
              <a:latin typeface="Helvetica Neue" charset="0"/>
              <a:ea typeface="Helvetica Neue" charset="0"/>
              <a:cs typeface="Helvetica Neue" charset="0"/>
            </a:endParaRPr>
          </a:p>
          <a:p>
            <a:pPr marL="171450" indent="-171450">
              <a:buFont typeface="Arial"/>
              <a:buChar char="•"/>
            </a:pPr>
            <a:r>
              <a:rPr lang="en-US" sz="1200" dirty="0" smtClean="0">
                <a:latin typeface="Helvetica Neue" charset="0"/>
                <a:ea typeface="Helvetica Neue" charset="0"/>
                <a:cs typeface="Helvetica Neue" charset="0"/>
              </a:rPr>
              <a:t>Deep convection can propel particles from Earth’s surface directly into the UT/LS. </a:t>
            </a:r>
          </a:p>
          <a:p>
            <a:pPr marL="171450" indent="-171450">
              <a:buFont typeface="Arial"/>
              <a:buChar char="•"/>
            </a:pPr>
            <a:r>
              <a:rPr lang="en-US" sz="1200" dirty="0" smtClean="0">
                <a:latin typeface="Helvetica Neue" charset="0"/>
                <a:ea typeface="Helvetica Neue" charset="0"/>
                <a:cs typeface="Helvetica Neue" charset="0"/>
              </a:rPr>
              <a:t>Current climate models overestimate isoprene emissions from densely forested areas.</a:t>
            </a:r>
          </a:p>
          <a:p>
            <a:pPr marL="171450" indent="-171450">
              <a:buFont typeface="Arial"/>
              <a:buChar char="•"/>
            </a:pPr>
            <a:r>
              <a:rPr lang="en-US" sz="1200" dirty="0" smtClean="0">
                <a:latin typeface="Helvetica Neue" charset="0"/>
                <a:ea typeface="Helvetica Neue" charset="0"/>
                <a:cs typeface="Helvetica Neue" charset="0"/>
              </a:rPr>
              <a:t>Current modeling of large wildfires does not properly account for day-to-night differences in emissions.</a:t>
            </a:r>
          </a:p>
          <a:p>
            <a:pPr marL="171450" indent="-171450">
              <a:buFont typeface="Arial"/>
              <a:buChar char="•"/>
            </a:pPr>
            <a:r>
              <a:rPr lang="en-US" sz="1200" dirty="0" smtClean="0">
                <a:latin typeface="Helvetica Neue" charset="0"/>
                <a:ea typeface="Helvetica Neue" charset="0"/>
                <a:cs typeface="Helvetica Neue" charset="0"/>
              </a:rPr>
              <a:t>Satellite measurements from MODIS and MISR reasonably estimate aerosol optical depth and particulate matter amounts. </a:t>
            </a:r>
          </a:p>
          <a:p>
            <a:r>
              <a:rPr lang="en-US" dirty="0" smtClean="0">
                <a:effectLst/>
                <a:latin typeface="Helvetica Neue" charset="0"/>
                <a:ea typeface="Helvetica Neue" charset="0"/>
                <a:cs typeface="Helvetica Neue" charset="0"/>
              </a:rPr>
              <a:t>Why is it important?</a:t>
            </a:r>
            <a:endParaRPr lang="en-US" sz="1200" dirty="0" smtClean="0">
              <a:latin typeface="Helvetica Neue" charset="0"/>
              <a:ea typeface="Helvetica Neue" charset="0"/>
              <a:cs typeface="Helvetica Neue" charset="0"/>
            </a:endParaRPr>
          </a:p>
          <a:p>
            <a:pPr marL="171450" indent="-171450">
              <a:buFont typeface="Arial" charset="0"/>
              <a:buChar char="•"/>
            </a:pPr>
            <a:r>
              <a:rPr lang="en-US" sz="1200" dirty="0" smtClean="0">
                <a:latin typeface="Helvetica Neue" charset="0"/>
                <a:ea typeface="Helvetica Neue" charset="0"/>
                <a:cs typeface="Helvetica Neue" charset="0"/>
              </a:rPr>
              <a:t>Aerosols affect how solar radiation heats our planet. </a:t>
            </a:r>
          </a:p>
          <a:p>
            <a:pPr marL="171450" indent="-171450">
              <a:buFont typeface="Arial" charset="0"/>
              <a:buChar char="•"/>
            </a:pPr>
            <a:r>
              <a:rPr lang="en-US" sz="1200" dirty="0" smtClean="0">
                <a:latin typeface="Helvetica Neue" charset="0"/>
                <a:ea typeface="Helvetica Neue" charset="0"/>
                <a:cs typeface="Helvetica Neue" charset="0"/>
              </a:rPr>
              <a:t>Aerosols injected into the upper atmosphere take longer to be removed from the system. </a:t>
            </a:r>
          </a:p>
          <a:p>
            <a:pPr marL="171450" indent="-171450">
              <a:spcAft>
                <a:spcPts val="600"/>
              </a:spcAft>
              <a:buFont typeface="Arial" charset="0"/>
              <a:buChar char="•"/>
            </a:pPr>
            <a:r>
              <a:rPr lang="en-US" sz="1200" dirty="0">
                <a:latin typeface="Helvetica Neue" charset="0"/>
                <a:ea typeface="Helvetica Neue" charset="0"/>
                <a:cs typeface="Helvetica Neue" charset="0"/>
              </a:rPr>
              <a:t>These measurements will help determine how aerosols and gases from wildfires, </a:t>
            </a:r>
            <a:r>
              <a:rPr lang="en-US" sz="1200" dirty="0" smtClean="0">
                <a:latin typeface="Helvetica Neue" charset="0"/>
                <a:ea typeface="Helvetica Neue" charset="0"/>
                <a:cs typeface="Helvetica Neue" charset="0"/>
              </a:rPr>
              <a:t>monsoons, pollution, and more </a:t>
            </a:r>
            <a:r>
              <a:rPr lang="en-US" sz="1200" dirty="0">
                <a:latin typeface="Helvetica Neue" charset="0"/>
                <a:ea typeface="Helvetica Neue" charset="0"/>
                <a:cs typeface="Helvetica Neue" charset="0"/>
              </a:rPr>
              <a:t>are transported in the atmosphere, affect atmospheric chemistry, and shape future climate. 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1639" y="152637"/>
            <a:ext cx="834169" cy="709821"/>
          </a:xfrm>
          <a:prstGeom prst="rect">
            <a:avLst/>
          </a:prstGeom>
        </p:spPr>
      </p:pic>
      <p:pic>
        <p:nvPicPr>
          <p:cNvPr id="2" name="Picture 1"/>
          <p:cNvPicPr>
            <a:picLocks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218" b="22380"/>
          <a:stretch/>
        </p:blipFill>
        <p:spPr>
          <a:xfrm>
            <a:off x="3646998" y="1285129"/>
            <a:ext cx="8247193" cy="263692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3554029" y="3933625"/>
            <a:ext cx="325602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smtClean="0"/>
              <a:t>Atmospheric convection as seen from a NASA ER-2 aircraft. </a:t>
            </a:r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383711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657442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99093" y="233105"/>
            <a:ext cx="25975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SEAC</a:t>
            </a:r>
            <a:r>
              <a:rPr lang="en-US" sz="4000" b="1" baseline="30000" dirty="0" smtClean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4</a:t>
            </a:r>
            <a:r>
              <a:rPr lang="en-US" sz="4000" b="1" dirty="0" smtClean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RS</a:t>
            </a:r>
            <a:endParaRPr lang="en-US" sz="4000" b="1" dirty="0">
              <a:solidFill>
                <a:schemeClr val="bg1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805915" y="746072"/>
            <a:ext cx="4815067" cy="4924425"/>
          </a:xfrm>
          <a:prstGeom prst="rect">
            <a:avLst/>
          </a:prstGeom>
        </p:spPr>
        <p:txBody>
          <a:bodyPr wrap="square" numCol="1" spcCol="274320">
            <a:spAutoFit/>
          </a:bodyPr>
          <a:lstStyle/>
          <a:p>
            <a:r>
              <a:rPr lang="en-US" sz="2000" dirty="0" smtClean="0">
                <a:effectLst/>
                <a:latin typeface="Helvetica Neue" charset="0"/>
                <a:ea typeface="Helvetica Neue" charset="0"/>
                <a:cs typeface="Helvetica Neue" charset="0"/>
              </a:rPr>
              <a:t>What did we learn?</a:t>
            </a:r>
            <a:endParaRPr lang="en-US" sz="1400" dirty="0" smtClean="0">
              <a:latin typeface="Helvetica Neue" charset="0"/>
              <a:ea typeface="Helvetica Neue" charset="0"/>
              <a:cs typeface="Helvetica Neue" charset="0"/>
            </a:endParaRPr>
          </a:p>
          <a:p>
            <a:pPr marL="171450" indent="-171450">
              <a:spcAft>
                <a:spcPts val="600"/>
              </a:spcAft>
              <a:buFont typeface="Arial"/>
              <a:buChar char="•"/>
            </a:pPr>
            <a:r>
              <a:rPr lang="en-US" sz="1400" dirty="0" smtClean="0">
                <a:latin typeface="Helvetica Neue" charset="0"/>
                <a:ea typeface="Helvetica Neue" charset="0"/>
                <a:cs typeface="Helvetica Neue" charset="0"/>
              </a:rPr>
              <a:t>Deep convection can propel particles from Earth’s surface directly into the UT/LS. </a:t>
            </a:r>
          </a:p>
          <a:p>
            <a:pPr marL="171450" indent="-171450">
              <a:spcAft>
                <a:spcPts val="600"/>
              </a:spcAft>
              <a:buFont typeface="Arial"/>
              <a:buChar char="•"/>
            </a:pPr>
            <a:r>
              <a:rPr lang="en-US" sz="1400" dirty="0" smtClean="0">
                <a:latin typeface="Helvetica Neue" charset="0"/>
                <a:ea typeface="Helvetica Neue" charset="0"/>
                <a:cs typeface="Helvetica Neue" charset="0"/>
              </a:rPr>
              <a:t>Current climate models overestimate isoprene emissions from densely forested areas.</a:t>
            </a:r>
          </a:p>
          <a:p>
            <a:pPr marL="171450" indent="-171450">
              <a:spcAft>
                <a:spcPts val="600"/>
              </a:spcAft>
              <a:buFont typeface="Arial"/>
              <a:buChar char="•"/>
            </a:pPr>
            <a:r>
              <a:rPr lang="en-US" sz="1400" dirty="0" smtClean="0">
                <a:latin typeface="Helvetica Neue" charset="0"/>
                <a:ea typeface="Helvetica Neue" charset="0"/>
                <a:cs typeface="Helvetica Neue" charset="0"/>
              </a:rPr>
              <a:t>Current modeling of large wildfires does not properly account for day-to-night differences in emissions.</a:t>
            </a:r>
          </a:p>
          <a:p>
            <a:pPr marL="171450" indent="-171450">
              <a:spcAft>
                <a:spcPts val="600"/>
              </a:spcAft>
              <a:buFont typeface="Arial"/>
              <a:buChar char="•"/>
            </a:pPr>
            <a:r>
              <a:rPr lang="en-US" sz="1400" dirty="0" smtClean="0">
                <a:latin typeface="Helvetica Neue" charset="0"/>
                <a:ea typeface="Helvetica Neue" charset="0"/>
                <a:cs typeface="Helvetica Neue" charset="0"/>
              </a:rPr>
              <a:t>Satellite measurements from MODIS and MISR reasonably estimate aerosol optical depth and particulate matter amounts. </a:t>
            </a:r>
            <a:endParaRPr lang="en-US" sz="2000" dirty="0" smtClean="0">
              <a:effectLst/>
              <a:latin typeface="Helvetica Neue" charset="0"/>
              <a:ea typeface="Helvetica Neue" charset="0"/>
              <a:cs typeface="Helvetica Neue" charset="0"/>
            </a:endParaRPr>
          </a:p>
          <a:p>
            <a:endParaRPr lang="en-US" sz="2000" dirty="0" smtClean="0">
              <a:effectLst/>
              <a:latin typeface="Helvetica Neue" charset="0"/>
              <a:ea typeface="Helvetica Neue" charset="0"/>
              <a:cs typeface="Helvetica Neue" charset="0"/>
            </a:endParaRPr>
          </a:p>
          <a:p>
            <a:r>
              <a:rPr lang="en-US" sz="2000" dirty="0" smtClean="0">
                <a:effectLst/>
                <a:latin typeface="Helvetica Neue" charset="0"/>
                <a:ea typeface="Helvetica Neue" charset="0"/>
                <a:cs typeface="Helvetica Neue" charset="0"/>
              </a:rPr>
              <a:t>Why is it important?</a:t>
            </a:r>
            <a:endParaRPr lang="en-US" sz="1400" dirty="0" smtClean="0">
              <a:latin typeface="Helvetica Neue" charset="0"/>
              <a:ea typeface="Helvetica Neue" charset="0"/>
              <a:cs typeface="Helvetica Neue" charset="0"/>
            </a:endParaRPr>
          </a:p>
          <a:p>
            <a:pPr marL="171450" indent="-171450">
              <a:spcAft>
                <a:spcPts val="600"/>
              </a:spcAft>
              <a:buFont typeface="Arial" charset="0"/>
              <a:buChar char="•"/>
            </a:pPr>
            <a:r>
              <a:rPr lang="en-US" sz="1400" dirty="0" smtClean="0">
                <a:latin typeface="Helvetica Neue" charset="0"/>
                <a:ea typeface="Helvetica Neue" charset="0"/>
                <a:cs typeface="Helvetica Neue" charset="0"/>
              </a:rPr>
              <a:t>Aerosols affect how solar radiation heats our planet. </a:t>
            </a:r>
          </a:p>
          <a:p>
            <a:pPr marL="171450" indent="-171450">
              <a:spcAft>
                <a:spcPts val="600"/>
              </a:spcAft>
              <a:buFont typeface="Arial" charset="0"/>
              <a:buChar char="•"/>
            </a:pPr>
            <a:r>
              <a:rPr lang="en-US" sz="1400" dirty="0" smtClean="0">
                <a:latin typeface="Helvetica Neue" charset="0"/>
                <a:ea typeface="Helvetica Neue" charset="0"/>
                <a:cs typeface="Helvetica Neue" charset="0"/>
              </a:rPr>
              <a:t>Aerosols injected into the upper atmosphere take longer to be removed from the system. </a:t>
            </a:r>
          </a:p>
          <a:p>
            <a:pPr marL="171450" indent="-171450">
              <a:spcAft>
                <a:spcPts val="600"/>
              </a:spcAft>
              <a:buFont typeface="Arial" charset="0"/>
              <a:buChar char="•"/>
            </a:pPr>
            <a:r>
              <a:rPr lang="en-US" sz="1400" dirty="0" smtClean="0">
                <a:latin typeface="Helvetica Neue" charset="0"/>
                <a:ea typeface="Helvetica Neue" charset="0"/>
                <a:cs typeface="Helvetica Neue" charset="0"/>
              </a:rPr>
              <a:t>These measurements will help determine how aerosols and gases from wildfires, monsoons, pollution, and more are transported in the atmosphere, affect atmospheric chemistry, and shape future climate. 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7368" y="5995686"/>
            <a:ext cx="772981" cy="657754"/>
          </a:xfrm>
          <a:prstGeom prst="rect">
            <a:avLst/>
          </a:prstGeom>
        </p:spPr>
      </p:pic>
      <p:pic>
        <p:nvPicPr>
          <p:cNvPr id="2" name="Picture 1"/>
          <p:cNvPicPr>
            <a:picLocks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64" b="970"/>
          <a:stretch/>
        </p:blipFill>
        <p:spPr>
          <a:xfrm>
            <a:off x="442856" y="1157405"/>
            <a:ext cx="5547949" cy="412462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477581" y="5440566"/>
            <a:ext cx="55479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Atmospheric convection as seen from a NASA ER-2 aircraft during the SEAC4RS campaign. </a:t>
            </a:r>
            <a:r>
              <a:rPr lang="en-US" sz="1200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SEAC</a:t>
            </a:r>
            <a:r>
              <a:rPr lang="en-US" sz="1200" baseline="30000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4</a:t>
            </a:r>
            <a:r>
              <a:rPr lang="en-US" sz="1200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RS studied how aerosols are injected into and influence upper </a:t>
            </a:r>
            <a:r>
              <a:rPr lang="en-US" sz="1200" dirty="0" smtClean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tropospheric (UT) </a:t>
            </a:r>
            <a:r>
              <a:rPr lang="en-US" sz="1200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and lower </a:t>
            </a:r>
            <a:r>
              <a:rPr lang="en-US" sz="1200" dirty="0" smtClean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stratospheric (LS) </a:t>
            </a:r>
            <a:r>
              <a:rPr lang="en-US" sz="1200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composition and chemistry.</a:t>
            </a:r>
          </a:p>
          <a:p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996609" y="294660"/>
            <a:ext cx="31521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Studies of Emissions and Atmospheric Composition, Clouds and Climate Coupling by Regional Surveys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3137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1730</TotalTime>
  <Words>829</Words>
  <Application>Microsoft Macintosh PowerPoint</Application>
  <PresentationFormat>Widescreen</PresentationFormat>
  <Paragraphs>76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Calibri</vt:lpstr>
      <vt:lpstr>Calibri Light</vt:lpstr>
      <vt:lpstr>Helvetica Neue</vt:lpstr>
      <vt:lpstr>Mangal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Abigail Seadler</dc:creator>
  <cp:lastModifiedBy>Abigail Seadler</cp:lastModifiedBy>
  <cp:revision>167</cp:revision>
  <dcterms:created xsi:type="dcterms:W3CDTF">2017-03-17T18:58:46Z</dcterms:created>
  <dcterms:modified xsi:type="dcterms:W3CDTF">2017-04-06T13:35:56Z</dcterms:modified>
</cp:coreProperties>
</file>